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656" r:id="rId2"/>
    <p:sldId id="664" r:id="rId3"/>
    <p:sldId id="665" r:id="rId4"/>
    <p:sldId id="666" r:id="rId5"/>
    <p:sldId id="670" r:id="rId6"/>
    <p:sldId id="667" r:id="rId7"/>
    <p:sldId id="669" r:id="rId8"/>
    <p:sldId id="668" r:id="rId9"/>
    <p:sldId id="659" r:id="rId10"/>
    <p:sldId id="662" r:id="rId11"/>
    <p:sldId id="661" r:id="rId12"/>
    <p:sldId id="660" r:id="rId13"/>
    <p:sldId id="663" r:id="rId1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3399"/>
    <a:srgbClr val="B2B2B2"/>
    <a:srgbClr val="A0ECBF"/>
    <a:srgbClr val="FFCC00"/>
    <a:srgbClr val="009999"/>
    <a:srgbClr val="0066CC"/>
    <a:srgbClr val="7BA6F3"/>
    <a:srgbClr val="C8FB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722" autoAdjust="0"/>
    <p:restoredTop sz="94531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FEDC7-C79F-4A74-8767-9EB2F0B6A2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86216-0027-4B62-9FDE-B0F65D66E3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137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137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3E31-8065-475F-B713-038BFBCB1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0F06C-EBC6-48DA-837E-1C8BCC51D1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BD7F4-0519-4966-8CCB-2E32FEDE79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03C47-5497-4396-A196-52CE56E631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37F4C-BF91-4758-ADBD-13C284AC9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9C429-7E63-401B-820A-1C839BD6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60922-67FA-475C-ABAF-0596A52025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979BE-0B98-48A1-8AB9-D792377D3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919D3-9AC1-43E6-9602-1F47435161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4AAD5E3-EC97-494F-824B-5CCA7D1FBC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90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2941649"/>
          </a:xfrm>
        </p:spPr>
        <p:txBody>
          <a:bodyPr/>
          <a:lstStyle/>
          <a:p>
            <a:r>
              <a:rPr lang="uk-UA" sz="6600" dirty="0" smtClean="0">
                <a:solidFill>
                  <a:srgbClr val="FFFF00"/>
                </a:solidFill>
                <a:latin typeface="Arial Narrow" pitchFamily="34" charset="0"/>
              </a:rPr>
              <a:t>Як допомогти дитині </a:t>
            </a:r>
            <a:br>
              <a:rPr lang="uk-UA" sz="6600" dirty="0" smtClean="0">
                <a:solidFill>
                  <a:srgbClr val="FFFF00"/>
                </a:solidFill>
                <a:latin typeface="Arial Narrow" pitchFamily="34" charset="0"/>
              </a:rPr>
            </a:br>
            <a:r>
              <a:rPr lang="uk-UA" sz="6600" dirty="0" smtClean="0">
                <a:solidFill>
                  <a:srgbClr val="FFFF00"/>
                </a:solidFill>
                <a:latin typeface="Arial Narrow" pitchFamily="34" charset="0"/>
              </a:rPr>
              <a:t>добре вчитися</a:t>
            </a:r>
            <a:endParaRPr lang="ru-RU" sz="6600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6143644"/>
            <a:ext cx="6400800" cy="400056"/>
          </a:xfrm>
        </p:spPr>
        <p:txBody>
          <a:bodyPr/>
          <a:lstStyle/>
          <a:p>
            <a:r>
              <a:rPr lang="uk-UA" sz="1200" dirty="0" smtClean="0"/>
              <a:t>Соколова </a:t>
            </a:r>
            <a:r>
              <a:rPr lang="uk-UA" sz="1200" dirty="0"/>
              <a:t>Н</a:t>
            </a:r>
            <a:r>
              <a:rPr lang="uk-UA" sz="1200" dirty="0" smtClean="0"/>
              <a:t>адія Ігорівна </a:t>
            </a:r>
            <a:r>
              <a:rPr lang="uk-UA" sz="1200" dirty="0" err="1" smtClean="0"/>
              <a:t>КЗ”Кочетоцька</a:t>
            </a:r>
            <a:r>
              <a:rPr lang="uk-UA" sz="1200" dirty="0" smtClean="0"/>
              <a:t> санаторна </a:t>
            </a:r>
            <a:r>
              <a:rPr lang="uk-UA" sz="1200" dirty="0" err="1" smtClean="0"/>
              <a:t>школа-інтернат”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384"/>
          </a:xfrm>
        </p:spPr>
        <p:txBody>
          <a:bodyPr/>
          <a:lstStyle/>
          <a:p>
            <a:r>
              <a:rPr lang="uk-UA" b="1" dirty="0" smtClean="0">
                <a:solidFill>
                  <a:srgbClr val="FF0066"/>
                </a:solidFill>
              </a:rPr>
              <a:t>Педагогічні поради батькам</a:t>
            </a:r>
            <a:endParaRPr lang="ru-RU" b="1" dirty="0">
              <a:solidFill>
                <a:srgbClr val="FF0066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0" y="1000108"/>
            <a:ext cx="900115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Головним показником успішності у початковій школі є техніка читання. То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 приділяйте найбільше уваги на відпрацювання швидкості, виразності та усвідомленості читання. Найкраще це робити на вихідних.</a:t>
            </a:r>
          </a:p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Програмовий матеріал навчальних предметів ускладнюється та розширюється, в залежності від класу, але кожний з вас може працювати з власною дитиною вдома, допомагаючи їй вчитися, зацікавлюючи її. Ніхто, крім батьків, не може краще зрозуміти дитину, допомогти їй.</a:t>
            </a:r>
          </a:p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Тримайте </a:t>
            </a:r>
            <a:r>
              <a:rPr lang="uk-UA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зв</a:t>
            </a:r>
            <a:r>
              <a:rPr lang="el-G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/>
              </a:rPr>
              <a:t>᾿</a:t>
            </a:r>
            <a:r>
              <a:rPr lang="uk-UA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/>
              </a:rPr>
              <a:t>язок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/>
              </a:rPr>
              <a:t> з педагогами класу, консультуйтеся, відвідуйте уроки та виховні заняття – це допоможе вам зрозуміти дитину.</a:t>
            </a:r>
          </a:p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загружайте понаднормово робочий день дитини різноманітними секціями, гуртками, спеціальними індивідуальними заняттями. Це призведе до перенапруження нервової системи, погіршення здоров </a:t>
            </a:r>
            <a:r>
              <a:rPr lang="el-G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᾿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я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Розвивайте тільки те, до чого дитина має уподобання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За необхідності заручіться допомогою психолога. Існують діти, які мають психологічні перепони щодо успішності.</a:t>
            </a:r>
          </a:p>
          <a:p>
            <a:pPr marL="342900" indent="-342900" algn="l">
              <a:buAutoNum type="arabicPeriod"/>
            </a:pP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Повірте, тісна співпраця з вчителями та вихователями, зацікавленість у  успіхах власної дитини, постійна підтримка її</a:t>
            </a:r>
            <a:r>
              <a:rPr lang="uk-UA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скоро дадуть </a:t>
            </a:r>
            <a:r>
              <a:rPr lang="uk-U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позитивні результати.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384"/>
          </a:xfrm>
        </p:spPr>
        <p:txBody>
          <a:bodyPr/>
          <a:lstStyle/>
          <a:p>
            <a:r>
              <a:rPr lang="uk-UA" b="1" dirty="0" smtClean="0">
                <a:solidFill>
                  <a:srgbClr val="FF0066"/>
                </a:solidFill>
              </a:rPr>
              <a:t>Дитячі прохання</a:t>
            </a:r>
            <a:endParaRPr lang="ru-RU" b="1" dirty="0">
              <a:solidFill>
                <a:srgbClr val="FF0066"/>
              </a:solidFill>
            </a:endParaRPr>
          </a:p>
        </p:txBody>
      </p:sp>
      <p:pic>
        <p:nvPicPr>
          <p:cNvPr id="3" name="Рисунок 2" descr="arton1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285860"/>
            <a:ext cx="8715436" cy="535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43672"/>
          </a:xfrm>
        </p:spPr>
        <p:txBody>
          <a:bodyPr/>
          <a:lstStyle/>
          <a:p>
            <a:r>
              <a:rPr lang="uk-UA" sz="4000" b="1" dirty="0" smtClean="0">
                <a:solidFill>
                  <a:srgbClr val="FF0066"/>
                </a:solidFill>
              </a:rPr>
              <a:t>Успіхи дитини у навчанні  залежать від психологічного клімату та </a:t>
            </a:r>
            <a:r>
              <a:rPr lang="uk-UA" sz="4000" b="1" dirty="0" smtClean="0">
                <a:solidFill>
                  <a:srgbClr val="FF0066"/>
                </a:solidFill>
                <a:cs typeface="Calibri"/>
              </a:rPr>
              <a:t>пріоритетів </a:t>
            </a:r>
            <a:r>
              <a:rPr lang="uk-UA" sz="4000" b="1" dirty="0" smtClean="0">
                <a:solidFill>
                  <a:srgbClr val="FF0066"/>
                </a:solidFill>
              </a:rPr>
              <a:t>сім</a:t>
            </a:r>
            <a:r>
              <a:rPr lang="el-GR" sz="4000" b="1" dirty="0" smtClean="0">
                <a:solidFill>
                  <a:srgbClr val="FF0066"/>
                </a:solidFill>
                <a:cs typeface="Calibri"/>
              </a:rPr>
              <a:t>᾿</a:t>
            </a:r>
            <a:r>
              <a:rPr lang="uk-UA" sz="4000" b="1" dirty="0" smtClean="0">
                <a:solidFill>
                  <a:srgbClr val="FF0066"/>
                </a:solidFill>
                <a:cs typeface="Calibri"/>
              </a:rPr>
              <a:t>ї, підтримки батьків. </a:t>
            </a:r>
            <a:br>
              <a:rPr lang="uk-UA" sz="4000" b="1" dirty="0" smtClean="0">
                <a:solidFill>
                  <a:srgbClr val="FF0066"/>
                </a:solidFill>
                <a:cs typeface="Calibri"/>
              </a:rPr>
            </a:br>
            <a:r>
              <a:rPr lang="uk-UA" sz="4000" b="1" dirty="0" smtClean="0">
                <a:solidFill>
                  <a:srgbClr val="FF0066"/>
                </a:solidFill>
                <a:cs typeface="Calibri"/>
              </a:rPr>
              <a:t>Станьте прикладом для своєї дитини.</a:t>
            </a:r>
            <a:endParaRPr lang="ru-RU" sz="40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4129094"/>
          </a:xfrm>
        </p:spPr>
        <p:txBody>
          <a:bodyPr/>
          <a:lstStyle/>
          <a:p>
            <a:r>
              <a:rPr lang="uk-UA" sz="6600" b="1" dirty="0" smtClean="0">
                <a:solidFill>
                  <a:srgbClr val="FFFF00"/>
                </a:solidFill>
              </a:rPr>
              <a:t>Бажаю успіхів!</a:t>
            </a:r>
            <a:endParaRPr lang="ru-RU" sz="6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Чому дитина не хоче вчитися?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1581144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     Багатьох батьків таке питання ставить в безвихідь, що вони тільки не роблять: намагаються говорити з дитиною, переводять в іншу школу, карають фізично, позбавляють кишенькових грошей і задоволень, наймають репетиторів, перестають розмовляти, а в результаті - напружені відносини в сім'ї і ще більш замкнута в собі дитина.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1071538" y="3857628"/>
            <a:ext cx="292895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ПРОБЛЕМА</a:t>
            </a:r>
            <a:r>
              <a:rPr kumimoji="0" lang="uk-UA" sz="2400" b="1" i="0" u="none" strike="noStrike" kern="0" cap="none" spc="0" normalizeH="0" noProof="0" dirty="0" smtClean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№1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6248" y="3214686"/>
            <a:ext cx="442915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Дитина не хоче вчитись – лінь.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571472" y="4500570"/>
            <a:ext cx="800105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uk-UA" sz="2400" dirty="0" smtClean="0">
                <a:solidFill>
                  <a:srgbClr val="FFC000"/>
                </a:solidFill>
              </a:rPr>
              <a:t>«Лінь» - це «відсутність бажання діяти, працювати, любов до неробства»(словник </a:t>
            </a:r>
            <a:r>
              <a:rPr lang="uk-UA" sz="2400" dirty="0" err="1" smtClean="0">
                <a:solidFill>
                  <a:srgbClr val="FFC000"/>
                </a:solidFill>
              </a:rPr>
              <a:t>Ожегова</a:t>
            </a:r>
            <a:r>
              <a:rPr lang="uk-UA" sz="2400" dirty="0" smtClean="0">
                <a:solidFill>
                  <a:srgbClr val="FFC000"/>
                </a:solidFill>
              </a:rPr>
              <a:t>)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714348" y="3786190"/>
            <a:ext cx="800105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4914912"/>
          </a:xfrm>
        </p:spPr>
        <p:txBody>
          <a:bodyPr/>
          <a:lstStyle/>
          <a:p>
            <a:r>
              <a:rPr lang="uk-UA" sz="2400" dirty="0" smtClean="0"/>
              <a:t>Для більшості людей лінь - це щось нехороше, те, що заслуговує презирства, або просто дурощі, до якої не треба відноситися серйозно. І боротися з нею дуже просто: треба себе примусити.</a:t>
            </a:r>
            <a:br>
              <a:rPr lang="uk-UA" sz="2400" dirty="0" smtClean="0"/>
            </a:br>
            <a:r>
              <a:rPr lang="uk-UA" sz="2400" dirty="0" smtClean="0"/>
              <a:t> 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Виходить замкнутий круг.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dirty="0" smtClean="0"/>
              <a:t> У психології під лінню найчастіше розуміють відсутність мотивації. Простіше кажучи,  ходити в школу немає сенсу, немає інтересу, немає стимулу. </a:t>
            </a:r>
            <a:br>
              <a:rPr lang="uk-UA" sz="2400" dirty="0" smtClean="0"/>
            </a:br>
            <a:r>
              <a:rPr lang="uk-UA" sz="2400" dirty="0" smtClean="0"/>
              <a:t>От діти в певний час і питають вас, батьків: «А навіщо вчитись?»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786842" cy="609600"/>
          </a:xfrm>
        </p:spPr>
        <p:txBody>
          <a:bodyPr/>
          <a:lstStyle/>
          <a:p>
            <a:pPr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Але в тому-то і справа, що, коли лінь, то і примусити себе лінь.</a:t>
            </a:r>
            <a:endParaRPr lang="ru-RU" sz="1800" b="1" u="sng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214282" y="4286256"/>
            <a:ext cx="878684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ru-RU" sz="1800" b="1" i="0" u="sng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00306"/>
            <a:ext cx="9144000" cy="1143008"/>
          </a:xfrm>
        </p:spPr>
        <p:txBody>
          <a:bodyPr/>
          <a:lstStyle/>
          <a:p>
            <a:r>
              <a:rPr lang="uk-UA" sz="2400" dirty="0" smtClean="0"/>
              <a:t>…</a:t>
            </a:r>
            <a:r>
              <a:rPr lang="uk-UA" sz="2400" dirty="0" err="1" smtClean="0"/>
              <a:t>.Щоб</a:t>
            </a:r>
            <a:r>
              <a:rPr lang="uk-UA" sz="2400" dirty="0" smtClean="0"/>
              <a:t> тебе поважали, цінували, щоб реалізуватися, щоб приносити користь людям……..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1143008"/>
          </a:xfrm>
        </p:spPr>
        <p:txBody>
          <a:bodyPr/>
          <a:lstStyle/>
          <a:p>
            <a:pPr>
              <a:buNone/>
            </a:pPr>
            <a:r>
              <a:rPr lang="uk-UA" sz="2400" dirty="0" smtClean="0"/>
              <a:t>…Щоб мати професію, щоб багато заробляти, щоб добре жити і………….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kern="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І що ви на це, дорогі батьки, відповідаєте?</a:t>
            </a:r>
            <a:endParaRPr lang="ru-RU" b="1" dirty="0">
              <a:solidFill>
                <a:srgbClr val="FF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714752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А хто є прикладом?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357694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Ви самі?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000636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Чи сусідський підліток з новою іграшкою?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5500702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Чи </a:t>
            </a:r>
            <a:r>
              <a:rPr lang="uk-UA" sz="24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“круті</a:t>
            </a:r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uk-UA" sz="24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чуваки”</a:t>
            </a:r>
            <a:r>
              <a:rPr lang="uk-UA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ea typeface="+mj-ea"/>
                <a:cs typeface="+mj-cs"/>
              </a:rPr>
              <a:t> з телевізора?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5143536" cy="762000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Проблема №2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357166"/>
            <a:ext cx="4500594" cy="609600"/>
          </a:xfrm>
        </p:spPr>
        <p:txBody>
          <a:bodyPr/>
          <a:lstStyle/>
          <a:p>
            <a:pPr>
              <a:buNone/>
            </a:pPr>
            <a:r>
              <a:rPr lang="uk-UA" sz="2400" dirty="0" smtClean="0">
                <a:solidFill>
                  <a:srgbClr val="FF0066"/>
                </a:solidFill>
              </a:rPr>
              <a:t>Дитина не вміє вчитись</a:t>
            </a:r>
            <a:endParaRPr lang="ru-RU" sz="2400" dirty="0">
              <a:solidFill>
                <a:srgbClr val="FF0066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285720" y="857232"/>
            <a:ext cx="86439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ru-RU" sz="2000" dirty="0" err="1" smtClean="0"/>
              <a:t>Необхідне</a:t>
            </a:r>
            <a:r>
              <a:rPr lang="ru-RU" sz="2000" dirty="0" smtClean="0"/>
              <a:t> </a:t>
            </a:r>
            <a:r>
              <a:rPr lang="ru-RU" sz="2000" dirty="0" err="1" smtClean="0"/>
              <a:t>негайне</a:t>
            </a:r>
            <a:r>
              <a:rPr lang="ru-RU" sz="2000" dirty="0" smtClean="0"/>
              <a:t> </a:t>
            </a:r>
            <a:r>
              <a:rPr lang="ru-RU" sz="2000" dirty="0" err="1" smtClean="0"/>
              <a:t>втручання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батьків</a:t>
            </a:r>
            <a:r>
              <a:rPr lang="ru-RU" sz="2000" dirty="0" smtClean="0"/>
              <a:t> – </a:t>
            </a:r>
            <a:r>
              <a:rPr lang="ru-RU" sz="2000" dirty="0" err="1" smtClean="0"/>
              <a:t>низькі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оцінки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сигналом того, </a:t>
            </a:r>
            <a:r>
              <a:rPr lang="ru-RU" sz="2000" dirty="0" err="1" smtClean="0"/>
              <a:t>що</a:t>
            </a:r>
            <a:r>
              <a:rPr lang="ru-RU" sz="2000" dirty="0" smtClean="0"/>
              <a:t>  </a:t>
            </a:r>
            <a:r>
              <a:rPr lang="ru-RU" sz="2000" dirty="0" err="1" smtClean="0"/>
              <a:t>дитина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справитися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своїми</a:t>
            </a:r>
            <a:r>
              <a:rPr lang="ru-RU" sz="2000" dirty="0" smtClean="0"/>
              <a:t> </a:t>
            </a:r>
            <a:r>
              <a:rPr lang="ru-RU" sz="2000" dirty="0" err="1" smtClean="0"/>
              <a:t>труднощами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їй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потрібна</a:t>
            </a:r>
            <a:r>
              <a:rPr lang="ru-RU" sz="2000" dirty="0" smtClean="0"/>
              <a:t> </a:t>
            </a:r>
            <a:r>
              <a:rPr lang="ru-RU" sz="2000" dirty="0" err="1" smtClean="0"/>
              <a:t>допомога</a:t>
            </a:r>
            <a:r>
              <a:rPr lang="ru-RU" sz="2000" dirty="0" smtClean="0"/>
              <a:t>!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357158" y="2214554"/>
            <a:ext cx="85725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lang="uk-UA" sz="2400" kern="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Що ви робите, якщо ваша дитина не вміє плавати?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428596" y="2714620"/>
            <a:ext cx="85725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lang="uk-UA" sz="24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Як виправити?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85720" y="3214686"/>
            <a:ext cx="857256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ru-RU" sz="2400" dirty="0" smtClean="0"/>
              <a:t>	</a:t>
            </a:r>
            <a:r>
              <a:rPr lang="ru-RU" sz="2400" dirty="0" err="1" smtClean="0"/>
              <a:t>Озброїтись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терпінням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пам'ятати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на </a:t>
            </a:r>
            <a:r>
              <a:rPr lang="ru-RU" sz="2400" dirty="0" err="1" smtClean="0"/>
              <a:t>виправлення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ситуації</a:t>
            </a:r>
            <a:r>
              <a:rPr lang="ru-RU" sz="2400" dirty="0" smtClean="0"/>
              <a:t> буде </a:t>
            </a:r>
            <a:r>
              <a:rPr lang="ru-RU" sz="2400" dirty="0" err="1" smtClean="0"/>
              <a:t>потрібно</a:t>
            </a:r>
            <a:r>
              <a:rPr lang="ru-RU" sz="2400" dirty="0" smtClean="0"/>
              <a:t> </a:t>
            </a:r>
            <a:r>
              <a:rPr lang="ru-RU" sz="2400" dirty="0" err="1" smtClean="0"/>
              <a:t>багато</a:t>
            </a:r>
            <a:r>
              <a:rPr lang="ru-RU" sz="2400" dirty="0" smtClean="0"/>
              <a:t> часу. </a:t>
            </a:r>
            <a:r>
              <a:rPr lang="ru-RU" sz="2400" dirty="0" err="1" smtClean="0"/>
              <a:t>Знайти</a:t>
            </a:r>
            <a:r>
              <a:rPr lang="ru-RU" sz="2400" dirty="0" smtClean="0"/>
              <a:t> контакт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власною</a:t>
            </a:r>
            <a:r>
              <a:rPr lang="ru-RU" sz="2400" dirty="0" smtClean="0"/>
              <a:t> </a:t>
            </a:r>
            <a:r>
              <a:rPr lang="ru-RU" sz="2400" dirty="0" err="1" smtClean="0"/>
              <a:t>дитиною</a:t>
            </a:r>
            <a:r>
              <a:rPr lang="ru-RU" sz="2400" dirty="0" smtClean="0"/>
              <a:t>, </a:t>
            </a:r>
            <a:r>
              <a:rPr lang="ru-RU" sz="2400" dirty="0" err="1" smtClean="0"/>
              <a:t>встановити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довіру</a:t>
            </a:r>
            <a:r>
              <a:rPr lang="ru-RU" sz="2400" dirty="0" smtClean="0"/>
              <a:t> – </a:t>
            </a:r>
            <a:r>
              <a:rPr lang="ru-RU" sz="2400" dirty="0" err="1" smtClean="0"/>
              <a:t>покажіть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</a:t>
            </a:r>
            <a:r>
              <a:rPr lang="ru-RU" sz="2400" dirty="0" smtClean="0"/>
              <a:t> </a:t>
            </a:r>
            <a:r>
              <a:rPr lang="ru-RU" sz="2400" dirty="0" err="1" smtClean="0"/>
              <a:t>зацікавлені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досягненнями</a:t>
            </a:r>
            <a:r>
              <a:rPr lang="ru-RU" sz="2400" dirty="0" smtClean="0"/>
              <a:t>, </a:t>
            </a:r>
            <a:r>
              <a:rPr lang="ru-RU" sz="2400" dirty="0" err="1" smtClean="0"/>
              <a:t>пропонуйте</a:t>
            </a:r>
            <a:r>
              <a:rPr lang="ru-RU" sz="2400" dirty="0" smtClean="0"/>
              <a:t> </a:t>
            </a:r>
            <a:r>
              <a:rPr lang="ru-RU" sz="2400" dirty="0" err="1" smtClean="0"/>
              <a:t>допомогу</a:t>
            </a:r>
            <a:r>
              <a:rPr lang="ru-RU" sz="2400" dirty="0" smtClean="0"/>
              <a:t>. Не </a:t>
            </a:r>
            <a:r>
              <a:rPr lang="ru-RU" sz="2400" dirty="0" err="1" smtClean="0"/>
              <a:t>забувайте</a:t>
            </a:r>
            <a:r>
              <a:rPr lang="ru-RU" sz="2400" dirty="0" smtClean="0"/>
              <a:t> </a:t>
            </a:r>
            <a:r>
              <a:rPr lang="ru-RU" sz="2400" dirty="0" err="1" smtClean="0"/>
              <a:t>обговорювати</a:t>
            </a:r>
            <a:r>
              <a:rPr lang="ru-RU" sz="2400" dirty="0" smtClean="0"/>
              <a:t>, </a:t>
            </a:r>
            <a:r>
              <a:rPr lang="ru-RU" sz="2400" dirty="0" err="1" smtClean="0"/>
              <a:t>скільки</a:t>
            </a:r>
            <a:r>
              <a:rPr lang="ru-RU" sz="2400" dirty="0" smtClean="0"/>
              <a:t> часу на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потрібно</a:t>
            </a:r>
            <a:r>
              <a:rPr lang="ru-RU" sz="2400" dirty="0" smtClean="0"/>
              <a:t>…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дитину</a:t>
            </a:r>
            <a:r>
              <a:rPr lang="ru-RU" sz="2400" dirty="0" smtClean="0"/>
              <a:t> </a:t>
            </a:r>
            <a:r>
              <a:rPr lang="ru-RU" sz="2400" dirty="0" err="1" smtClean="0"/>
              <a:t>стимулює</a:t>
            </a:r>
            <a:r>
              <a:rPr lang="ru-RU" sz="2400" dirty="0" smtClean="0"/>
              <a:t> – коли час </a:t>
            </a:r>
            <a:r>
              <a:rPr lang="ru-RU" sz="2400" dirty="0" err="1" smtClean="0"/>
              <a:t>обмежений</a:t>
            </a:r>
            <a:r>
              <a:rPr lang="ru-RU" sz="2400" dirty="0" smtClean="0"/>
              <a:t>, вона ставить </a:t>
            </a:r>
            <a:r>
              <a:rPr lang="ru-RU" sz="2400" dirty="0" err="1" smtClean="0"/>
              <a:t>менше</a:t>
            </a:r>
            <a:r>
              <a:rPr lang="ru-RU" sz="2400" dirty="0" smtClean="0"/>
              <a:t> опору. </a:t>
            </a:r>
            <a:r>
              <a:rPr lang="ru-RU" sz="2400" dirty="0" err="1" smtClean="0"/>
              <a:t>Молодші</a:t>
            </a:r>
            <a:r>
              <a:rPr lang="ru-RU" sz="2400" dirty="0" smtClean="0"/>
              <a:t> </a:t>
            </a:r>
            <a:r>
              <a:rPr lang="ru-RU" sz="2400" dirty="0" err="1" smtClean="0"/>
              <a:t>школяри</a:t>
            </a:r>
            <a:r>
              <a:rPr lang="ru-RU" sz="2400" dirty="0" smtClean="0"/>
              <a:t> не </a:t>
            </a:r>
            <a:r>
              <a:rPr lang="ru-RU" sz="2400" dirty="0" err="1" smtClean="0"/>
              <a:t>вміють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працювати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протягом</a:t>
            </a:r>
            <a:r>
              <a:rPr lang="ru-RU" sz="2400" dirty="0" smtClean="0"/>
              <a:t> </a:t>
            </a:r>
            <a:r>
              <a:rPr lang="ru-RU" sz="2400" dirty="0" err="1" smtClean="0"/>
              <a:t>тривалого</a:t>
            </a:r>
            <a:r>
              <a:rPr lang="ru-RU" sz="2400" dirty="0" smtClean="0"/>
              <a:t> часу.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1357322"/>
          </a:xfrm>
        </p:spPr>
        <p:txBody>
          <a:bodyPr/>
          <a:lstStyle/>
          <a:p>
            <a:r>
              <a:rPr lang="uk-UA" sz="3200" dirty="0" smtClean="0"/>
              <a:t>Чим ви, шановні батьки, зайняті вдома, коли ваша дитина вас бачить?</a:t>
            </a:r>
            <a:br>
              <a:rPr lang="uk-UA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429000"/>
            <a:ext cx="9144000" cy="3214710"/>
          </a:xfrm>
        </p:spPr>
        <p:txBody>
          <a:bodyPr/>
          <a:lstStyle/>
          <a:p>
            <a:pPr algn="ctr">
              <a:buNone/>
            </a:pPr>
            <a:r>
              <a:rPr lang="uk-UA" sz="3200" dirty="0" smtClean="0"/>
              <a:t>Чи бачили ваші діти вас на вашій роботі?  </a:t>
            </a:r>
          </a:p>
          <a:p>
            <a:pPr algn="ctr">
              <a:buNone/>
            </a:pPr>
            <a:r>
              <a:rPr lang="uk-UA" sz="3200" dirty="0" smtClean="0"/>
              <a:t>Чи можуть вони визначити реально, скільки сил ви прикладаєте?</a:t>
            </a:r>
          </a:p>
          <a:p>
            <a:pPr algn="ctr">
              <a:buNone/>
            </a:pPr>
            <a:r>
              <a:rPr lang="uk-UA" sz="3200" dirty="0" smtClean="0"/>
              <a:t>Як реагуєте на шумні ігри дитини, після яких в домі безлад?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2428868"/>
            <a:ext cx="914400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Чи виконуєте ви разом з дитиною те, </a:t>
            </a:r>
            <a:r>
              <a:rPr lang="uk-UA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щ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 вона бажає,</a:t>
            </a:r>
            <a:r>
              <a:rPr kumimoji="0" lang="uk-UA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а не те, що вам потрібно?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uk-UA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0" y="0"/>
            <a:ext cx="9144000" cy="184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Хвилинка роздумів батьків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uk-UA" kern="0" noProof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відповідати не вголос, а для себе - мовчки)</a:t>
            </a:r>
            <a:r>
              <a:rPr kumimoji="0" lang="uk-UA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uk-UA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200796"/>
          </a:xfrm>
        </p:spPr>
        <p:txBody>
          <a:bodyPr/>
          <a:lstStyle/>
          <a:p>
            <a:r>
              <a:rPr lang="uk-UA" dirty="0" smtClean="0"/>
              <a:t>Висновок:</a:t>
            </a:r>
            <a:br>
              <a:rPr lang="uk-UA" dirty="0" smtClean="0"/>
            </a:br>
            <a:r>
              <a:rPr lang="uk-UA" sz="2000" dirty="0" smtClean="0">
                <a:solidFill>
                  <a:srgbClr val="FF0000"/>
                </a:solidFill>
              </a:rPr>
              <a:t>Щоб підвищити мотивацію вашої дитини до навчання, слід: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- показати свою роботу; </a:t>
            </a:r>
            <a:br>
              <a:rPr lang="uk-UA" sz="2000" dirty="0" smtClean="0"/>
            </a:br>
            <a:r>
              <a:rPr lang="uk-UA" sz="2000" dirty="0" err="1" smtClean="0"/>
              <a:t>-розказати</a:t>
            </a:r>
            <a:r>
              <a:rPr lang="uk-UA" sz="2000" dirty="0" smtClean="0"/>
              <a:t>, як ви вчилися;</a:t>
            </a:r>
            <a:br>
              <a:rPr lang="uk-UA" sz="2000" dirty="0" smtClean="0"/>
            </a:br>
            <a:r>
              <a:rPr lang="uk-UA" sz="2000" dirty="0" err="1" smtClean="0"/>
              <a:t>-впевнити</a:t>
            </a:r>
            <a:r>
              <a:rPr lang="uk-UA" sz="2000" dirty="0" smtClean="0"/>
              <a:t> дитину не на словах, а на ділі, що навчання, хоч і </a:t>
            </a:r>
            <a:r>
              <a:rPr lang="uk-UA" sz="2000" dirty="0" err="1" smtClean="0"/>
              <a:t>важкеа</a:t>
            </a:r>
            <a:r>
              <a:rPr lang="uk-UA" sz="2000" dirty="0" smtClean="0"/>
              <a:t>, </a:t>
            </a:r>
            <a:br>
              <a:rPr lang="uk-UA" sz="2000" dirty="0" smtClean="0"/>
            </a:br>
            <a:r>
              <a:rPr lang="uk-UA" sz="2000" dirty="0" smtClean="0"/>
              <a:t>але цікава справа, тобто займатися разом з нею.</a:t>
            </a:r>
            <a:br>
              <a:rPr lang="uk-UA" sz="2000" dirty="0" smtClean="0"/>
            </a:br>
            <a:r>
              <a:rPr lang="uk-UA" sz="2000" dirty="0" err="1" smtClean="0"/>
              <a:t>-допомагати</a:t>
            </a:r>
            <a:r>
              <a:rPr lang="uk-UA" sz="2000" dirty="0" smtClean="0"/>
              <a:t> їй в усьому, якщо хочете, щоб вона </a:t>
            </a:r>
            <a:r>
              <a:rPr lang="uk-UA" sz="2000" dirty="0" err="1" smtClean="0"/>
              <a:t>допомогала</a:t>
            </a:r>
            <a:r>
              <a:rPr lang="uk-UA" sz="2000" dirty="0" smtClean="0"/>
              <a:t> вам.</a:t>
            </a:r>
            <a:br>
              <a:rPr lang="uk-UA" sz="2000" dirty="0" smtClean="0"/>
            </a:br>
            <a:r>
              <a:rPr lang="uk-UA" sz="2000" dirty="0" err="1" smtClean="0"/>
              <a:t>-не</a:t>
            </a:r>
            <a:r>
              <a:rPr lang="uk-UA" sz="2000" dirty="0" smtClean="0"/>
              <a:t> показувати, що ваша дитина – ваша кровинка, для якої ви зробите непосильне, </a:t>
            </a:r>
            <a:r>
              <a:rPr lang="uk-UA" sz="2000" dirty="0" err="1" smtClean="0"/>
              <a:t>“все</a:t>
            </a:r>
            <a:r>
              <a:rPr lang="uk-UA" sz="2000" dirty="0" smtClean="0"/>
              <a:t> на світі для </a:t>
            </a:r>
            <a:r>
              <a:rPr lang="uk-UA" sz="2000" dirty="0" err="1" smtClean="0"/>
              <a:t>неї”</a:t>
            </a:r>
            <a:r>
              <a:rPr lang="uk-UA" sz="2000" dirty="0" smtClean="0"/>
              <a:t> (вона розуміє це – </a:t>
            </a:r>
            <a:r>
              <a:rPr lang="uk-UA" sz="2000" dirty="0" err="1" smtClean="0"/>
              <a:t>“просто</a:t>
            </a:r>
            <a:r>
              <a:rPr lang="uk-UA" sz="2000" dirty="0" smtClean="0"/>
              <a:t> </a:t>
            </a:r>
            <a:r>
              <a:rPr lang="uk-UA" sz="2000" dirty="0" err="1" smtClean="0"/>
              <a:t>так”</a:t>
            </a:r>
            <a:r>
              <a:rPr lang="uk-UA" sz="2000" dirty="0" smtClean="0"/>
              <a:t>), </a:t>
            </a:r>
            <a:br>
              <a:rPr lang="uk-UA" sz="2000" dirty="0" smtClean="0"/>
            </a:br>
            <a:r>
              <a:rPr lang="uk-UA" sz="2000" dirty="0" err="1" smtClean="0"/>
              <a:t>“полегшуєте</a:t>
            </a:r>
            <a:r>
              <a:rPr lang="uk-UA" sz="2000" dirty="0" smtClean="0"/>
              <a:t> </a:t>
            </a:r>
            <a:r>
              <a:rPr lang="uk-UA" sz="2000" dirty="0" err="1" smtClean="0"/>
              <a:t>життя”</a:t>
            </a:r>
            <a:r>
              <a:rPr lang="uk-UA" sz="2000" dirty="0" smtClean="0"/>
              <a:t> – все робити замість них або </a:t>
            </a:r>
            <a:r>
              <a:rPr lang="uk-UA" sz="2000" dirty="0" err="1" smtClean="0"/>
              <a:t>“ти</a:t>
            </a:r>
            <a:r>
              <a:rPr lang="uk-UA" sz="2000" dirty="0" smtClean="0"/>
              <a:t> не </a:t>
            </a:r>
            <a:r>
              <a:rPr lang="uk-UA" sz="2000" dirty="0" err="1" smtClean="0"/>
              <a:t>можешь</a:t>
            </a:r>
            <a:r>
              <a:rPr lang="uk-UA" sz="2000" dirty="0" smtClean="0"/>
              <a:t> це зробити, як треба… - зроблю краще </a:t>
            </a:r>
            <a:r>
              <a:rPr lang="uk-UA" sz="2000" dirty="0" err="1" smtClean="0"/>
              <a:t>сама”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err="1" smtClean="0"/>
              <a:t>-дайте</a:t>
            </a:r>
            <a:r>
              <a:rPr lang="uk-UA" sz="2000" dirty="0" smtClean="0"/>
              <a:t> дитини можливість насолоджуватися власними маленькими перемогами, винаходами, навіть з присмаком гіркоти невдач…. Це і є стимул.</a:t>
            </a:r>
            <a:br>
              <a:rPr lang="uk-UA" sz="2000" dirty="0" smtClean="0"/>
            </a:br>
            <a:r>
              <a:rPr lang="uk-UA" sz="2000" dirty="0" err="1" smtClean="0"/>
              <a:t>-зацікавлювати</a:t>
            </a:r>
            <a:r>
              <a:rPr lang="uk-UA" sz="2000" smtClean="0"/>
              <a:t>,шукати </a:t>
            </a:r>
            <a:r>
              <a:rPr lang="uk-UA" sz="2000" dirty="0" smtClean="0"/>
              <a:t>й знайти у своєї дитини ту стежку, яка </a:t>
            </a:r>
            <a:r>
              <a:rPr lang="uk-UA" sz="4400" dirty="0" smtClean="0">
                <a:solidFill>
                  <a:srgbClr val="FF0000"/>
                </a:solidFill>
              </a:rPr>
              <a:t>їй</a:t>
            </a:r>
            <a:r>
              <a:rPr lang="uk-UA" sz="2000" dirty="0" smtClean="0"/>
              <a:t> цікава!</a:t>
            </a:r>
            <a:br>
              <a:rPr lang="uk-UA" sz="2000" dirty="0" smtClean="0"/>
            </a:br>
            <a:r>
              <a:rPr lang="uk-UA" sz="2000" dirty="0" err="1" smtClean="0"/>
              <a:t>-перестаньте</a:t>
            </a:r>
            <a:r>
              <a:rPr lang="uk-UA" sz="2000" dirty="0" smtClean="0"/>
              <a:t> її весь час контролювати, видавати цінні вказівки, і головне — ухвалювати за неї рішення.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83" name="Oval 23"/>
          <p:cNvSpPr>
            <a:spLocks noChangeArrowheads="1"/>
          </p:cNvSpPr>
          <p:nvPr/>
        </p:nvSpPr>
        <p:spPr bwMode="gray">
          <a:xfrm>
            <a:off x="285720" y="2285992"/>
            <a:ext cx="3200400" cy="3200400"/>
          </a:xfrm>
          <a:prstGeom prst="ellipse">
            <a:avLst/>
          </a:prstGeom>
          <a:gradFill rotWithShape="1">
            <a:gsLst>
              <a:gs pos="0">
                <a:srgbClr val="006BB4"/>
              </a:gs>
              <a:gs pos="100000">
                <a:srgbClr val="006BB4">
                  <a:gamma/>
                  <a:shade val="46275"/>
                  <a:invGamma/>
                </a:srgb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1428760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Фактори,що </a:t>
            </a:r>
            <a:r>
              <a:rPr lang="uk-UA" b="1" dirty="0">
                <a:solidFill>
                  <a:srgbClr val="FFFF00"/>
                </a:solidFill>
              </a:rPr>
              <a:t>впливають на </a:t>
            </a:r>
            <a:br>
              <a:rPr lang="uk-UA" b="1" dirty="0">
                <a:solidFill>
                  <a:srgbClr val="FFFF00"/>
                </a:solidFill>
              </a:rPr>
            </a:br>
            <a:r>
              <a:rPr lang="uk-UA" b="1" dirty="0">
                <a:solidFill>
                  <a:srgbClr val="FFFF00"/>
                </a:solidFill>
              </a:rPr>
              <a:t>успішність </a:t>
            </a:r>
            <a:r>
              <a:rPr lang="uk-UA" b="1" dirty="0" smtClean="0">
                <a:solidFill>
                  <a:srgbClr val="FFFF00"/>
                </a:solidFill>
              </a:rPr>
              <a:t>дитини</a:t>
            </a:r>
            <a:endParaRPr lang="en-US" dirty="0"/>
          </a:p>
        </p:txBody>
      </p:sp>
      <p:sp>
        <p:nvSpPr>
          <p:cNvPr id="168964" name="AutoShape 4"/>
          <p:cNvSpPr>
            <a:spLocks noChangeArrowheads="1"/>
          </p:cNvSpPr>
          <p:nvPr/>
        </p:nvSpPr>
        <p:spPr bwMode="gray">
          <a:xfrm>
            <a:off x="0" y="1928802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rgbClr val="33CCCC">
                  <a:gamma/>
                  <a:shade val="46275"/>
                  <a:invGamma/>
                  <a:alpha val="0"/>
                </a:srgbClr>
              </a:gs>
              <a:gs pos="100000">
                <a:srgbClr val="33CCCC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8965" name="AutoShape 5"/>
          <p:cNvSpPr>
            <a:spLocks noChangeArrowheads="1"/>
          </p:cNvSpPr>
          <p:nvPr/>
        </p:nvSpPr>
        <p:spPr bwMode="gray">
          <a:xfrm>
            <a:off x="3357555" y="2311400"/>
            <a:ext cx="4929222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5EEB7"/>
              </a:gs>
              <a:gs pos="100000">
                <a:srgbClr val="F5EEB7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rgbClr val="C5A66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uk-UA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Генетичний фактор</a:t>
            </a:r>
            <a:endParaRPr lang="en-US" sz="2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8966" name="AutoShape 6"/>
          <p:cNvSpPr>
            <a:spLocks noChangeArrowheads="1"/>
          </p:cNvSpPr>
          <p:nvPr/>
        </p:nvSpPr>
        <p:spPr bwMode="gray">
          <a:xfrm>
            <a:off x="3643306" y="3571876"/>
            <a:ext cx="5357850" cy="71438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BED979"/>
              </a:gs>
              <a:gs pos="100000">
                <a:srgbClr val="BED979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rgbClr val="C5A66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uk-UA" sz="2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2.Середовище, в якому знаходиться та </a:t>
            </a:r>
          </a:p>
          <a:p>
            <a:r>
              <a:rPr lang="uk-UA" sz="2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виховується дитина</a:t>
            </a:r>
            <a:endParaRPr lang="en-US" sz="20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8967" name="AutoShape 7"/>
          <p:cNvSpPr>
            <a:spLocks noChangeArrowheads="1"/>
          </p:cNvSpPr>
          <p:nvPr/>
        </p:nvSpPr>
        <p:spPr bwMode="gray">
          <a:xfrm>
            <a:off x="3428992" y="4786322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5EEB7"/>
              </a:gs>
              <a:gs pos="100000">
                <a:srgbClr val="F5EEB7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rgbClr val="C5A66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uk-UA" sz="2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3.Виховання та навчання</a:t>
            </a:r>
            <a:endParaRPr lang="en-US" sz="20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8971" name="Text Box 11"/>
          <p:cNvSpPr txBox="1">
            <a:spLocks noChangeArrowheads="1"/>
          </p:cNvSpPr>
          <p:nvPr/>
        </p:nvSpPr>
        <p:spPr bwMode="gray">
          <a:xfrm>
            <a:off x="1000100" y="3500438"/>
            <a:ext cx="168745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Школяр 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8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8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89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83" grpId="0" animBg="1"/>
      <p:bldP spid="168962" grpId="0"/>
      <p:bldP spid="168965" grpId="0" animBg="1"/>
      <p:bldP spid="168966" grpId="0" animBg="1"/>
      <p:bldP spid="168967" grpId="0" animBg="1"/>
      <p:bldP spid="1689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43672"/>
          </a:xfrm>
        </p:spPr>
        <p:txBody>
          <a:bodyPr/>
          <a:lstStyle/>
          <a:p>
            <a:pPr algn="l"/>
            <a:r>
              <a:rPr lang="uk-UA" b="1" dirty="0" smtClean="0">
                <a:solidFill>
                  <a:srgbClr val="FF0066"/>
                </a:solidFill>
              </a:rPr>
              <a:t>Чого не слід робити батькам</a:t>
            </a:r>
            <a:br>
              <a:rPr lang="uk-UA" b="1" dirty="0" smtClean="0">
                <a:solidFill>
                  <a:srgbClr val="FF0066"/>
                </a:solidFill>
              </a:rPr>
            </a:br>
            <a:r>
              <a:rPr lang="ru-RU" sz="2800" b="1" dirty="0">
                <a:solidFill>
                  <a:srgbClr val="FFFF00"/>
                </a:solidFill>
              </a:rPr>
              <a:t/>
            </a:r>
            <a:br>
              <a:rPr lang="ru-RU" sz="2800" b="1" dirty="0">
                <a:solidFill>
                  <a:srgbClr val="FFFF00"/>
                </a:solidFill>
              </a:rPr>
            </a:br>
            <a:r>
              <a:rPr lang="uk-UA" sz="2800" b="1" dirty="0">
                <a:solidFill>
                  <a:srgbClr val="FFFF00"/>
                </a:solidFill>
              </a:rPr>
              <a:t>- Не дорікайте успіхами інших дітей</a:t>
            </a:r>
            <a:r>
              <a:rPr lang="uk-UA" sz="2800" b="1" dirty="0" smtClean="0">
                <a:solidFill>
                  <a:srgbClr val="FFFF00"/>
                </a:solidFill>
              </a:rPr>
              <a:t>.</a:t>
            </a:r>
            <a:r>
              <a:rPr lang="uk-UA" sz="2800" b="1" dirty="0">
                <a:solidFill>
                  <a:srgbClr val="FFFF00"/>
                </a:solidFill>
              </a:rPr>
              <a:t> </a:t>
            </a:r>
            <a:r>
              <a:rPr lang="ru-RU" sz="2800" b="1" dirty="0">
                <a:solidFill>
                  <a:srgbClr val="FFFF00"/>
                </a:solidFill>
              </a:rPr>
              <a:t/>
            </a:r>
            <a:br>
              <a:rPr lang="ru-RU" sz="2800" b="1" dirty="0">
                <a:solidFill>
                  <a:srgbClr val="FFFF00"/>
                </a:solidFill>
              </a:rPr>
            </a:br>
            <a:r>
              <a:rPr lang="uk-UA" sz="2800" b="1" dirty="0">
                <a:solidFill>
                  <a:srgbClr val="FFFF00"/>
                </a:solidFill>
              </a:rPr>
              <a:t>- Не насміхайтесь над невдачами дитини.</a:t>
            </a:r>
            <a:r>
              <a:rPr lang="ru-RU" sz="2800" b="1" dirty="0">
                <a:solidFill>
                  <a:srgbClr val="FFFF00"/>
                </a:solidFill>
              </a:rPr>
              <a:t/>
            </a:r>
            <a:br>
              <a:rPr lang="ru-RU" sz="2800" b="1" dirty="0">
                <a:solidFill>
                  <a:srgbClr val="FFFF00"/>
                </a:solidFill>
              </a:rPr>
            </a:br>
            <a:r>
              <a:rPr lang="uk-UA" sz="2800" b="1" dirty="0">
                <a:solidFill>
                  <a:srgbClr val="FFFF00"/>
                </a:solidFill>
              </a:rPr>
              <a:t>- Не потрібна надмірна жалість до дитини</a:t>
            </a:r>
            <a:r>
              <a:rPr lang="uk-UA" sz="2800" b="1" dirty="0" smtClean="0">
                <a:solidFill>
                  <a:srgbClr val="FFFF00"/>
                </a:solidFill>
              </a:rPr>
              <a:t>. </a:t>
            </a:r>
            <a:r>
              <a:rPr lang="ru-RU" sz="2800" b="1" dirty="0">
                <a:solidFill>
                  <a:srgbClr val="FFFF00"/>
                </a:solidFill>
              </a:rPr>
              <a:t/>
            </a:r>
            <a:br>
              <a:rPr lang="ru-RU" sz="2800" b="1" dirty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-</a:t>
            </a:r>
            <a:r>
              <a:rPr lang="uk-UA" sz="2800" b="1" dirty="0" smtClean="0">
                <a:solidFill>
                  <a:srgbClr val="FFFF00"/>
                </a:solidFill>
              </a:rPr>
              <a:t>Не </a:t>
            </a:r>
            <a:r>
              <a:rPr lang="uk-UA" sz="2800" b="1" dirty="0">
                <a:solidFill>
                  <a:srgbClr val="FFFF00"/>
                </a:solidFill>
              </a:rPr>
              <a:t>читайте нотацій. Дитина і так все розуміє.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G_Diagram_065">
  <a:themeElements>
    <a:clrScheme name="CD100_dark_2002 7">
      <a:dk1>
        <a:srgbClr val="003B76"/>
      </a:dk1>
      <a:lt1>
        <a:srgbClr val="FFFFFF"/>
      </a:lt1>
      <a:dk2>
        <a:srgbClr val="003399"/>
      </a:dk2>
      <a:lt2>
        <a:srgbClr val="C0C0C0"/>
      </a:lt2>
      <a:accent1>
        <a:srgbClr val="FCC704"/>
      </a:accent1>
      <a:accent2>
        <a:srgbClr val="A01DD5"/>
      </a:accent2>
      <a:accent3>
        <a:srgbClr val="AAADCA"/>
      </a:accent3>
      <a:accent4>
        <a:srgbClr val="DADADA"/>
      </a:accent4>
      <a:accent5>
        <a:srgbClr val="FDE0AA"/>
      </a:accent5>
      <a:accent6>
        <a:srgbClr val="9119C1"/>
      </a:accent6>
      <a:hlink>
        <a:srgbClr val="66C5F4"/>
      </a:hlink>
      <a:folHlink>
        <a:srgbClr val="009999"/>
      </a:folHlink>
    </a:clrScheme>
    <a:fontScheme name="CD100_dark_2002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100_dark_2002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5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6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126CD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7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66C5F4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TG_Diagram_065</Template>
  <TotalTime>212</TotalTime>
  <Words>569</Words>
  <Application>Microsoft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TG_Diagram_065</vt:lpstr>
      <vt:lpstr>Як допомогти дитині  добре вчитися</vt:lpstr>
      <vt:lpstr>Чому дитина не хоче вчитися?</vt:lpstr>
      <vt:lpstr>Для більшості людей лінь - це щось нехороше, те, що заслуговує презирства, або просто дурощі, до якої не треба відноситися серйозно. І боротися з нею дуже просто: треба себе примусити.    Виходить замкнутий круг.   У психології під лінню найчастіше розуміють відсутність мотивації. Простіше кажучи,  ходити в школу немає сенсу, немає інтересу, немає стимулу.  От діти в певний час і питають вас, батьків: «А навіщо вчитись?»</vt:lpstr>
      <vt:lpstr>….Щоб тебе поважали, цінували, щоб реалізуватися, щоб приносити користь людям……..</vt:lpstr>
      <vt:lpstr>Проблема №2</vt:lpstr>
      <vt:lpstr>Чим ви, шановні батьки, зайняті вдома, коли ваша дитина вас бачить? </vt:lpstr>
      <vt:lpstr>Висновок: Щоб підвищити мотивацію вашої дитини до навчання, слід: - показати свою роботу;  -розказати, як ви вчилися; -впевнити дитину не на словах, а на ділі, що навчання, хоч і важкеа,  але цікава справа, тобто займатися разом з нею. -допомагати їй в усьому, якщо хочете, щоб вона допомогала вам. -не показувати, що ваша дитина – ваша кровинка, для якої ви зробите непосильне, “все на світі для неї” (вона розуміє це – “просто так”),  “полегшуєте життя” – все робити замість них або “ти не можешь це зробити, як треба… - зроблю краще сама” -дайте дитини можливість насолоджуватися власними маленькими перемогами, винаходами, навіть з присмаком гіркоти невдач…. Це і є стимул. -зацікавлювати,шукати й знайти у своєї дитини ту стежку, яка їй цікава! -перестаньте її весь час контролювати, видавати цінні вказівки, і головне — ухвалювати за неї рішення.  </vt:lpstr>
      <vt:lpstr>Фактори,що впливають на  успішність дитини</vt:lpstr>
      <vt:lpstr>Чого не слід робити батькам  - Не дорікайте успіхами інших дітей.  - Не насміхайтесь над невдачами дитини. - Не потрібна надмірна жалість до дитини.  -Не читайте нотацій. Дитина і так все розуміє. </vt:lpstr>
      <vt:lpstr>Педагогічні поради батькам</vt:lpstr>
      <vt:lpstr>Дитячі прохання</vt:lpstr>
      <vt:lpstr>Успіхи дитини у навчанні  залежать від психологічного клімату та пріоритетів сім᾿ї, підтримки батьків.  Станьте прикладом для своєї дитини.</vt:lpstr>
      <vt:lpstr>Бажаю успіхів!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 допомогти дитині  добре вчитися</dc:title>
  <dc:creator>KossANostrA</dc:creator>
  <cp:lastModifiedBy>KossANostrA</cp:lastModifiedBy>
  <cp:revision>24</cp:revision>
  <dcterms:created xsi:type="dcterms:W3CDTF">2012-03-09T07:30:04Z</dcterms:created>
  <dcterms:modified xsi:type="dcterms:W3CDTF">2012-03-14T05:36:21Z</dcterms:modified>
</cp:coreProperties>
</file>