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71" r:id="rId10"/>
    <p:sldId id="277" r:id="rId11"/>
    <p:sldId id="275" r:id="rId12"/>
    <p:sldId id="276" r:id="rId13"/>
    <p:sldId id="268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370B"/>
    <a:srgbClr val="843F06"/>
    <a:srgbClr val="FF0066"/>
    <a:srgbClr val="B77BB7"/>
    <a:srgbClr val="FF3399"/>
    <a:srgbClr val="FF7C80"/>
    <a:srgbClr val="FFFF00"/>
    <a:srgbClr val="FFCC66"/>
    <a:srgbClr val="FAC294"/>
    <a:srgbClr val="BC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bg1">
                    <a:lumMod val="85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bg1">
                  <a:lumMod val="85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rgbClr val="FAC294"/>
          </a:solidFill>
          <a:ln w="38100" cap="rnd">
            <a:solidFill>
              <a:schemeClr val="bg1">
                <a:lumMod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764704"/>
            <a:ext cx="750099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Презентація </a:t>
            </a:r>
            <a:br>
              <a:rPr lang="uk-UA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uk-UA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досвіду роботи вчителя</a:t>
            </a:r>
            <a:br>
              <a:rPr lang="uk-UA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uk-UA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початкових класів</a:t>
            </a:r>
            <a:br>
              <a:rPr lang="uk-UA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uk-UA" sz="4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Есхарівької</a:t>
            </a:r>
            <a:r>
              <a:rPr lang="uk-UA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загальноосвітньої </a:t>
            </a:r>
            <a:r>
              <a:rPr lang="uk-UA" sz="4400" b="1" i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школи </a:t>
            </a:r>
            <a:endParaRPr lang="uk-UA" sz="4400" b="1" i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>
              <a:defRPr/>
            </a:pPr>
            <a:r>
              <a:rPr lang="uk-UA" sz="44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І- </a:t>
            </a:r>
            <a:r>
              <a:rPr lang="uk-UA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ІІІ ступенів </a:t>
            </a:r>
            <a:br>
              <a:rPr lang="uk-UA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uk-UA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Пугачової Юлії Михайлівни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>
              <a:defRPr/>
            </a:pPr>
            <a:endParaRPr lang="ru-RU" sz="4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260648"/>
            <a:ext cx="640871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Що дають такі уроки учням?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177588"/>
            <a:ext cx="5945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b="1" cap="none" spc="0" dirty="0" smtClean="0">
                <a:ln w="1905"/>
                <a:solidFill>
                  <a:srgbClr val="7F37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Викликають інтерес до предмета;</a:t>
            </a:r>
            <a:endParaRPr lang="ru-RU" sz="2800" b="1" cap="none" spc="0" dirty="0">
              <a:ln w="1905"/>
              <a:solidFill>
                <a:srgbClr val="7F370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4388" y="1898829"/>
            <a:ext cx="739010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b="1" cap="none" spc="0" dirty="0" smtClean="0">
                <a:ln w="1905"/>
                <a:solidFill>
                  <a:srgbClr val="7F37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Сприяють кращому сприйняттю матеріалу </a:t>
            </a:r>
          </a:p>
          <a:p>
            <a:r>
              <a:rPr lang="uk-UA" sz="2800" b="1" cap="none" spc="0" dirty="0" smtClean="0">
                <a:ln w="1905"/>
                <a:solidFill>
                  <a:srgbClr val="7F37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будь – якої складності;</a:t>
            </a:r>
            <a:endParaRPr lang="ru-RU" sz="2800" b="1" cap="none" spc="0" dirty="0">
              <a:ln w="1905"/>
              <a:solidFill>
                <a:srgbClr val="7F370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0571" y="3121804"/>
            <a:ext cx="52336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b="1" cap="none" spc="0" dirty="0" smtClean="0">
                <a:ln w="1905"/>
                <a:solidFill>
                  <a:srgbClr val="7F37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Підвищують якість навчання;</a:t>
            </a:r>
            <a:endParaRPr lang="ru-RU" sz="2800" b="1" cap="none" spc="0" dirty="0">
              <a:ln w="1905"/>
              <a:solidFill>
                <a:srgbClr val="7F370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7529" y="3771037"/>
            <a:ext cx="655487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b="1" cap="none" spc="0" dirty="0" smtClean="0">
                <a:ln w="1905"/>
                <a:solidFill>
                  <a:srgbClr val="7F37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Створюють базу для засвоєння знань </a:t>
            </a:r>
          </a:p>
          <a:p>
            <a:r>
              <a:rPr lang="uk-UA" sz="2800" b="1" cap="none" spc="0" dirty="0" smtClean="0">
                <a:ln w="1905"/>
                <a:solidFill>
                  <a:srgbClr val="7F37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в основній школі;</a:t>
            </a:r>
            <a:endParaRPr lang="ru-RU" sz="2800" b="1" cap="none" spc="0" dirty="0">
              <a:ln w="1905"/>
              <a:solidFill>
                <a:srgbClr val="7F370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633" y="4161854"/>
            <a:ext cx="184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1943" y="4851157"/>
            <a:ext cx="63544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b="1" dirty="0" smtClean="0">
                <a:ln w="1905"/>
                <a:solidFill>
                  <a:srgbClr val="7F37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Допомагають виконати ті завдання, </a:t>
            </a:r>
          </a:p>
          <a:p>
            <a:pPr algn="ctr"/>
            <a:r>
              <a:rPr lang="uk-UA" sz="2800" b="1" dirty="0" smtClean="0">
                <a:ln w="1905"/>
                <a:solidFill>
                  <a:srgbClr val="7F37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 ставлять перед ними вчителі.</a:t>
            </a:r>
            <a:endParaRPr lang="ru-RU" sz="2400" b="1" cap="none" spc="0" dirty="0">
              <a:ln w="1905"/>
              <a:solidFill>
                <a:srgbClr val="7F370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810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332656"/>
            <a:ext cx="640871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Досягнення моїх учнів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340768"/>
            <a:ext cx="69847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Районний конкурс з української мови ім. Петра </a:t>
            </a:r>
            <a:r>
              <a:rPr lang="uk-UA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Яцика</a:t>
            </a:r>
            <a:r>
              <a:rPr lang="uk-UA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</a:p>
          <a:p>
            <a:r>
              <a:rPr lang="uk-UA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ІІІ місце, Білоус Дар’я (2012 - 2013 </a:t>
            </a:r>
            <a:r>
              <a:rPr lang="uk-UA" sz="2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н.р</a:t>
            </a:r>
            <a:r>
              <a:rPr lang="uk-UA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.)</a:t>
            </a:r>
            <a:endParaRPr lang="ru-RU" sz="2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AutoShape 2" descr="Картинки по запросу всеукраїнський конкурс соняшник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всеукраїнський конкурс соняшник 201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всеукраїнський конкурс соняшник 201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schoolglevaha.at.ua/1/sonjash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72" y="2142370"/>
            <a:ext cx="3310017" cy="92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zosh3.at.ua/nauktov/kenguru/kengu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42370"/>
            <a:ext cx="3168352" cy="9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3212976"/>
            <a:ext cx="18614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2012 – 2013 н. р.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3573016"/>
            <a:ext cx="318535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0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Базарний Микита</a:t>
            </a:r>
            <a:endParaRPr lang="ru-RU" sz="20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(відмінний </a:t>
            </a:r>
            <a:r>
              <a:rPr lang="uk-UA" sz="14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uk-UA" sz="14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4499828"/>
            <a:ext cx="1861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2013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 р.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2408" y="4973687"/>
            <a:ext cx="248972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Білоус Дар’я</a:t>
            </a:r>
            <a:endParaRPr lang="ru-RU" sz="20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uk-UA" sz="14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Добрий результат</a:t>
            </a:r>
            <a:r>
              <a:rPr lang="uk-UA" sz="14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244334"/>
            <a:ext cx="186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2012 – 2013 н. р.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03100" y="3573016"/>
            <a:ext cx="324127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Чернова Ангеліна</a:t>
            </a:r>
            <a:endParaRPr lang="ru-RU" sz="20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(Диплом ІІІ ст.</a:t>
            </a:r>
            <a:r>
              <a:rPr lang="uk-UA" sz="14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78944" y="4509120"/>
            <a:ext cx="1861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 р.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81127" y="4901679"/>
            <a:ext cx="305564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Симоненко Єгор</a:t>
            </a:r>
            <a:endParaRPr lang="ru-RU" sz="20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(Диплом І ст.</a:t>
            </a:r>
            <a:r>
              <a:rPr lang="uk-UA" sz="14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877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4" grpId="0"/>
      <p:bldP spid="11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static.wixstatic.com/media/ad5ed5_266e22409d2d4b28ab3a66f6b6f67f7f.jpg/v1/fill/w_380,h_529,al_c,q_80,usm_0.66_1.00_0.01/ad5ed5_266e22409d2d4b28ab3a66f6b6f67f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7802">
            <a:off x="5835477" y="1065179"/>
            <a:ext cx="2082595" cy="289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79712" y="332656"/>
            <a:ext cx="640871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Мої досягнення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static.wixstatic.com/media/ad5ed5_2eb9821201f64afd8655d5db4c6b7dd7.jpg/v1/fill/w_390,h_537,al_c,q_80,usm_0.66_1.00_0.01/ad5ed5_2eb9821201f64afd8655d5db4c6b7d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1676">
            <a:off x="1560746" y="788292"/>
            <a:ext cx="2130736" cy="29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wixstatic.com/media/ad5ed5_bcf9e4ace3364da98e82384f8f92722e.png/v1/fill/w_401,h_537,al_c,usm_0.66_1.00_0.01/ad5ed5_bcf9e4ace3364da98e82384f8f92722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586">
            <a:off x="3630660" y="1066080"/>
            <a:ext cx="2274965" cy="30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ic.wixstatic.com/media/ad5ed5_ae4ae3cbac584477aca87b26a1e558ca.jpg/v1/fill/w_391,h_529,al_c,q_80,usm_0.66_1.00_0.01/ad5ed5_ae4ae3cbac584477aca87b26a1e558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9778">
            <a:off x="4736530" y="3536367"/>
            <a:ext cx="1899808" cy="25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tatic.wixstatic.com/media/ad5ed5_0b3d3abef40540fd8d19512d94e09043.jpg/v1/fill/w_387,h_531,al_c,q_80,usm_0.66_1.00_0.01/ad5ed5_0b3d3abef40540fd8d19512d94e090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218">
            <a:off x="1156016" y="3500698"/>
            <a:ext cx="1963568" cy="26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tatic.wixstatic.com/media/ad5ed5_2eae9077ab8d4a6eb23d734fa6237a4d.jpg/v1/fill/w_396,h_531,al_c,q_80,usm_0.66_1.00_0.01/ad5ed5_2eae9077ab8d4a6eb23d734fa6237a4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334">
            <a:off x="2981455" y="3515650"/>
            <a:ext cx="19869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ля\Desktop\0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114">
            <a:off x="6472925" y="3600384"/>
            <a:ext cx="1830189" cy="25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260648"/>
            <a:ext cx="640871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Висновок: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5289" y="3068960"/>
            <a:ext cx="7153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формувати здатність самостійно оволодіти знаннями, творчо мислити;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060848"/>
            <a:ext cx="7153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uk-UA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даптувати учня до умов сучасного життя;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9305" y="1124744"/>
            <a:ext cx="7153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uk-UA" sz="2400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икористання даних технологій на уроках допомагають мені реалізувати поставлені  задачі: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5289" y="2573288"/>
            <a:ext cx="7153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розвивати вміння аналізувати та узагальнювати;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95289" y="3894147"/>
            <a:ext cx="7153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застосовувати здобуту інформацію у власному житті;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95289" y="4767535"/>
            <a:ext cx="7153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формувати ключові компетентності.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1879" y="2485345"/>
            <a:ext cx="61965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err="1" smtClean="0">
                <a:ln w="0"/>
                <a:solidFill>
                  <a:srgbClr val="843F06"/>
                </a:solidFill>
                <a:effectLst>
                  <a:reflection blurRad="12700" stA="50000" endPos="50000" dist="5000" dir="5400000" sy="-100000" rotWithShape="0"/>
                </a:effectLst>
                <a:cs typeface="Aharoni" panose="02010803020104030203" pitchFamily="2" charset="-79"/>
              </a:rPr>
              <a:t>Дякую</a:t>
            </a:r>
            <a:r>
              <a:rPr lang="ru-RU" sz="6000" b="1" cap="all" dirty="0" smtClean="0">
                <a:ln w="0"/>
                <a:solidFill>
                  <a:srgbClr val="843F06"/>
                </a:solidFill>
                <a:effectLst>
                  <a:reflection blurRad="12700" stA="50000" endPos="50000" dist="5000" dir="5400000" sy="-100000" rotWithShape="0"/>
                </a:effectLst>
                <a:cs typeface="Aharoni" panose="02010803020104030203" pitchFamily="2" charset="-79"/>
              </a:rPr>
              <a:t> за </a:t>
            </a:r>
            <a:r>
              <a:rPr lang="ru-RU" sz="6000" b="1" cap="all" dirty="0" err="1" smtClean="0">
                <a:ln w="0"/>
                <a:solidFill>
                  <a:srgbClr val="843F06"/>
                </a:solidFill>
                <a:effectLst>
                  <a:reflection blurRad="12700" stA="50000" endPos="50000" dist="5000" dir="5400000" sy="-100000" rotWithShape="0"/>
                </a:effectLst>
                <a:cs typeface="Aharoni" panose="02010803020104030203" pitchFamily="2" charset="-79"/>
              </a:rPr>
              <a:t>увагу</a:t>
            </a:r>
            <a:r>
              <a:rPr lang="ru-RU" sz="6000" b="1" cap="all" dirty="0" smtClean="0">
                <a:ln w="0"/>
                <a:solidFill>
                  <a:srgbClr val="843F06"/>
                </a:solidFill>
                <a:effectLst>
                  <a:reflection blurRad="12700" stA="50000" endPos="50000" dist="5000" dir="5400000" sy="-100000" rotWithShape="0"/>
                </a:effectLst>
                <a:cs typeface="Aharoni" panose="02010803020104030203" pitchFamily="2" charset="-79"/>
              </a:rPr>
              <a:t>!</a:t>
            </a:r>
            <a:endParaRPr lang="ru-RU" sz="6000" b="1" cap="all" spc="0" dirty="0">
              <a:ln w="0"/>
              <a:solidFill>
                <a:srgbClr val="843F06"/>
              </a:solidFill>
              <a:effectLst>
                <a:reflection blurRad="12700" stA="50000" endPos="50000" dist="5000" dir="5400000" sy="-100000" rotWithShape="0"/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39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07704" y="764704"/>
            <a:ext cx="640871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Науково-методична проблема: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060848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err="1">
                <a:solidFill>
                  <a:srgbClr val="7F370B"/>
                </a:solidFill>
                <a:latin typeface="Monotype Corsiva" panose="03010101010201010101" pitchFamily="66" charset="0"/>
              </a:rPr>
              <a:t>Впро</a:t>
            </a:r>
            <a:r>
              <a:rPr lang="uk-UA" sz="4400" i="1" dirty="0" err="1">
                <a:solidFill>
                  <a:srgbClr val="7F370B"/>
                </a:solidFill>
                <a:latin typeface="Monotype Corsiva" panose="03010101010201010101" pitchFamily="66" charset="0"/>
              </a:rPr>
              <a:t>вадження</a:t>
            </a:r>
            <a:r>
              <a:rPr lang="uk-UA" sz="4400" i="1" dirty="0">
                <a:solidFill>
                  <a:srgbClr val="7F370B"/>
                </a:solidFill>
                <a:latin typeface="Monotype Corsiva" panose="03010101010201010101" pitchFamily="66" charset="0"/>
              </a:rPr>
              <a:t> інформаційних </a:t>
            </a:r>
          </a:p>
          <a:p>
            <a:r>
              <a:rPr lang="uk-UA" sz="4400" i="1" dirty="0">
                <a:solidFill>
                  <a:srgbClr val="7F370B"/>
                </a:solidFill>
                <a:latin typeface="Monotype Corsiva" panose="03010101010201010101" pitchFamily="66" charset="0"/>
              </a:rPr>
              <a:t>технологій в початковій </a:t>
            </a:r>
            <a:r>
              <a:rPr lang="uk-UA" sz="4400" dirty="0">
                <a:solidFill>
                  <a:srgbClr val="7F370B"/>
                </a:solidFill>
                <a:latin typeface="Monotype Corsiva" panose="03010101010201010101" pitchFamily="66" charset="0"/>
              </a:rPr>
              <a:t>школі.</a:t>
            </a:r>
            <a:endParaRPr lang="ru-RU" sz="4400" dirty="0">
              <a:solidFill>
                <a:srgbClr val="7F370B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2" descr="http://thumbs.dreamstime.com/t/computador-livros-l%C3%A1pis-e-um-globo-4708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3933056"/>
            <a:ext cx="2952328" cy="19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27784" y="908720"/>
            <a:ext cx="4824536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Мета: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060848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solidFill>
                  <a:srgbClr val="843F06"/>
                </a:solidFill>
                <a:latin typeface="Monotype Corsiva" panose="03010101010201010101" pitchFamily="66" charset="0"/>
                <a:cs typeface="Utsaah" panose="020B0604020202020204" pitchFamily="34" charset="0"/>
              </a:rPr>
              <a:t>Розвивати творчі здібності учнів шляхом впровадження </a:t>
            </a:r>
            <a:r>
              <a:rPr lang="uk-UA" sz="4400" dirty="0" smtClean="0">
                <a:solidFill>
                  <a:srgbClr val="843F06"/>
                </a:solidFill>
                <a:latin typeface="Monotype Corsiva" panose="03010101010201010101" pitchFamily="66" charset="0"/>
                <a:cs typeface="Utsaah" panose="020B0604020202020204" pitchFamily="34" charset="0"/>
              </a:rPr>
              <a:t>інформаційних технологій.</a:t>
            </a:r>
            <a:endParaRPr lang="ru-RU" sz="4400" dirty="0">
              <a:solidFill>
                <a:srgbClr val="843F06"/>
              </a:solidFill>
              <a:latin typeface="Monotype Corsiva" panose="03010101010201010101" pitchFamily="66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34563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59731" y="542293"/>
            <a:ext cx="4824536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48478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uk-UA" sz="2400" b="1" kern="0" dirty="0" smtClean="0">
                <a:ln w="1905"/>
                <a:solidFill>
                  <a:srgbClr val="7F37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Розвиток творчого потенціалу учнів на уроках</a:t>
            </a:r>
            <a:r>
              <a:rPr lang="uk-UA" sz="2400" kern="0" dirty="0" smtClean="0">
                <a:solidFill>
                  <a:srgbClr val="7F37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uk-UA" sz="2400" kern="0" dirty="0">
              <a:solidFill>
                <a:srgbClr val="7F370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7296" y="2348880"/>
            <a:ext cx="7153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Впровадження у практику роботи </a:t>
            </a:r>
            <a:r>
              <a:rPr lang="uk-UA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інформаційних </a:t>
            </a:r>
            <a:r>
              <a:rPr lang="uk-UA" sz="2400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технологій.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7295" y="3358733"/>
            <a:ext cx="7153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Вдосконалення у школярів навичок </a:t>
            </a:r>
            <a:r>
              <a:rPr lang="uk-UA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інтерактивного </a:t>
            </a:r>
            <a:r>
              <a:rPr lang="uk-UA" sz="2400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спілкування.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438853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uk-UA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Виховання </a:t>
            </a:r>
            <a:r>
              <a:rPr lang="uk-UA" sz="2400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толерантних відносин між школярами.</a:t>
            </a:r>
            <a:endParaRPr lang="ru-RU" sz="2400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2806" y="47667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Завдання: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715920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319277"/>
            <a:ext cx="66247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1905"/>
                <a:solidFill>
                  <a:srgbClr val="7F37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Щоб досягти мети я поєдную традиційні і інноваційні методи навчання та  сучасні інформаційні технології, у тому числі і комп’ютерні.</a:t>
            </a:r>
            <a:endParaRPr lang="ru-RU" sz="4400" b="1" dirty="0">
              <a:ln w="1905"/>
              <a:solidFill>
                <a:srgbClr val="7F370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23239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5">
                                          <p:stCondLst>
                                            <p:cond delay="11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91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91" decel="50000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5">
                                          <p:stCondLst>
                                            <p:cond delay="287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91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91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9955" y="620688"/>
            <a:ext cx="75194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Навчити людину жити в інформаційному </a:t>
            </a:r>
          </a:p>
          <a:p>
            <a:pPr algn="ctr"/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просторі – важливе завдання сучасної школи».</a:t>
            </a:r>
          </a:p>
          <a:p>
            <a:pPr algn="r"/>
            <a:r>
              <a:rPr lang="uk-UA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Академік Семенов А.П.</a:t>
            </a:r>
            <a:r>
              <a:rPr lang="uk-UA" sz="2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s://encrypted-tbn1.gstatic.com/images?q=tbn:ANd9GcTK_QUNmrW7BGJiY_WRIPuAtQRp2llDyeJHN6dEjDOh5Kn7HD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82166"/>
            <a:ext cx="3240360" cy="198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9954" y="4737918"/>
            <a:ext cx="751943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800" b="1" dirty="0" smtClean="0">
                <a:ln w="1905"/>
                <a:solidFill>
                  <a:srgbClr val="7F37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Поряд з навчанням читанню, письму і обчисленню важливо навчити дітей використовувати</a:t>
            </a:r>
          </a:p>
          <a:p>
            <a:r>
              <a:rPr lang="uk-UA" sz="2800" b="1" dirty="0">
                <a:ln w="1905"/>
                <a:solidFill>
                  <a:srgbClr val="7F37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ц</a:t>
            </a:r>
            <a:r>
              <a:rPr lang="uk-UA" sz="2800" b="1" cap="none" spc="0" dirty="0" smtClean="0">
                <a:ln w="1905"/>
                <a:solidFill>
                  <a:srgbClr val="7F37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ифрову техніку.</a:t>
            </a:r>
            <a:endParaRPr lang="ru-RU" sz="2400" b="1" cap="none" spc="0" dirty="0">
              <a:ln w="1905"/>
              <a:solidFill>
                <a:srgbClr val="7F370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6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476672"/>
            <a:ext cx="705678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Впровадження ІКТ - технологій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88801" y="3924486"/>
            <a:ext cx="2664296" cy="13047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7F3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</a:t>
            </a:r>
            <a:r>
              <a:rPr lang="uk-UA" dirty="0" smtClean="0">
                <a:solidFill>
                  <a:srgbClr val="7F3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навчальні програми</a:t>
            </a:r>
            <a:endParaRPr lang="ru-RU" dirty="0">
              <a:solidFill>
                <a:srgbClr val="7F37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52220" y="3481189"/>
            <a:ext cx="208823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7F3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</a:t>
            </a:r>
            <a:endParaRPr lang="ru-RU" dirty="0">
              <a:solidFill>
                <a:srgbClr val="7F37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48819" y="2371712"/>
            <a:ext cx="3096344" cy="14973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7F3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Презентації, розробки і використання мультимедійних уроків</a:t>
            </a:r>
            <a:endParaRPr lang="ru-RU" dirty="0">
              <a:solidFill>
                <a:srgbClr val="7F37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72200" y="1554882"/>
            <a:ext cx="244827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7F3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endParaRPr lang="ru-RU" dirty="0">
              <a:solidFill>
                <a:srgbClr val="7F37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92957" y="1411821"/>
            <a:ext cx="208823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7F3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Тренажери</a:t>
            </a:r>
            <a:endParaRPr lang="ru-RU" dirty="0">
              <a:solidFill>
                <a:srgbClr val="7F37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059832" y="1268760"/>
            <a:ext cx="488987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059832" y="1268760"/>
            <a:ext cx="1338597" cy="265572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932040" y="1268760"/>
            <a:ext cx="72008" cy="11029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486661" y="1268760"/>
            <a:ext cx="605619" cy="2861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6" idx="1"/>
          </p:cNvCxnSpPr>
          <p:nvPr/>
        </p:nvCxnSpPr>
        <p:spPr>
          <a:xfrm>
            <a:off x="6012160" y="1268760"/>
            <a:ext cx="845874" cy="240224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23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51720" y="260648"/>
            <a:ext cx="640871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Чому саме </a:t>
            </a:r>
            <a:r>
              <a:rPr lang="uk-UA" sz="4000" i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мультимедія</a:t>
            </a:r>
            <a:r>
              <a:rPr lang="uk-UA" sz="4000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5856" y="2445577"/>
            <a:ext cx="2808312" cy="14420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7F3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з мультимедійною підтримкою</a:t>
            </a:r>
            <a:endParaRPr lang="ru-RU" dirty="0">
              <a:solidFill>
                <a:srgbClr val="7F37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311359">
            <a:off x="2115644" y="2528844"/>
            <a:ext cx="1267178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7F3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7F3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анімація</a:t>
            </a:r>
            <a:endParaRPr lang="ru-RU" dirty="0">
              <a:solidFill>
                <a:srgbClr val="7F37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3077542">
            <a:off x="2403118" y="1880715"/>
            <a:ext cx="139597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7F3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7F3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endParaRPr lang="ru-RU" dirty="0">
              <a:solidFill>
                <a:srgbClr val="7F37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3966093">
            <a:off x="3164467" y="1519638"/>
            <a:ext cx="1370502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7F3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7F3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endParaRPr lang="ru-RU" dirty="0">
              <a:solidFill>
                <a:srgbClr val="7F37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4925795">
            <a:off x="4198070" y="1433739"/>
            <a:ext cx="1267178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7F370B"/>
            </a:solidFill>
          </a:ln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7F3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endParaRPr lang="ru-RU" dirty="0">
              <a:solidFill>
                <a:srgbClr val="7F37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3412012">
            <a:off x="6080277" y="1718788"/>
            <a:ext cx="621941" cy="132261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843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endParaRPr lang="ru-RU" dirty="0">
              <a:solidFill>
                <a:srgbClr val="843F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326261">
            <a:off x="5349647" y="1333202"/>
            <a:ext cx="621941" cy="132261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843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endParaRPr lang="ru-RU" dirty="0">
              <a:solidFill>
                <a:srgbClr val="843F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5144901">
            <a:off x="6527748" y="2486137"/>
            <a:ext cx="621941" cy="132261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843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</a:t>
            </a:r>
            <a:r>
              <a:rPr lang="uk-UA" dirty="0">
                <a:solidFill>
                  <a:srgbClr val="843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dirty="0">
              <a:solidFill>
                <a:srgbClr val="843F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502530" y="3731493"/>
            <a:ext cx="2133366" cy="134155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843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вивчення нового матеріалу</a:t>
            </a:r>
          </a:p>
          <a:p>
            <a:pPr algn="ctr"/>
            <a:r>
              <a:rPr lang="uk-UA" dirty="0" smtClean="0">
                <a:solidFill>
                  <a:srgbClr val="843F06"/>
                </a:solidFill>
              </a:rPr>
              <a:t> </a:t>
            </a:r>
            <a:endParaRPr lang="ru-RU" dirty="0">
              <a:solidFill>
                <a:srgbClr val="843F06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502530" y="5126391"/>
            <a:ext cx="2133367" cy="134155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843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закріплення набутих знань, відпрацювання навчальних умінь і навичок</a:t>
            </a:r>
            <a:endParaRPr lang="ru-RU" dirty="0">
              <a:solidFill>
                <a:srgbClr val="843F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872605" y="5167642"/>
            <a:ext cx="2083771" cy="134155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843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узагальнення, систематизації знань</a:t>
            </a:r>
            <a:endParaRPr lang="ru-RU" dirty="0">
              <a:solidFill>
                <a:srgbClr val="843F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872606" y="3731493"/>
            <a:ext cx="2083770" cy="134155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843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повторення, практичного застосування отриманих знань, умінь, навичок</a:t>
            </a:r>
            <a:endParaRPr lang="ru-RU" dirty="0">
              <a:solidFill>
                <a:srgbClr val="843F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004050" y="3887647"/>
            <a:ext cx="868555" cy="837497"/>
          </a:xfrm>
          <a:prstGeom prst="straightConnector1">
            <a:avLst/>
          </a:prstGeom>
          <a:ln w="28575">
            <a:solidFill>
              <a:srgbClr val="843F0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831659" y="3887647"/>
            <a:ext cx="1040946" cy="1947373"/>
          </a:xfrm>
          <a:prstGeom prst="straightConnector1">
            <a:avLst/>
          </a:prstGeom>
          <a:ln w="28575">
            <a:solidFill>
              <a:srgbClr val="843F0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635896" y="3887647"/>
            <a:ext cx="648072" cy="693481"/>
          </a:xfrm>
          <a:prstGeom prst="straightConnector1">
            <a:avLst/>
          </a:prstGeom>
          <a:ln w="28575">
            <a:solidFill>
              <a:srgbClr val="843F0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7" idx="4"/>
            <a:endCxn id="20" idx="0"/>
          </p:cNvCxnSpPr>
          <p:nvPr/>
        </p:nvCxnSpPr>
        <p:spPr>
          <a:xfrm flipH="1">
            <a:off x="3635897" y="3887647"/>
            <a:ext cx="1044115" cy="1909521"/>
          </a:xfrm>
          <a:prstGeom prst="straightConnector1">
            <a:avLst/>
          </a:prstGeom>
          <a:ln w="28575">
            <a:solidFill>
              <a:srgbClr val="843F0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9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2" grpId="0" animBg="1"/>
      <p:bldP spid="17" grpId="0" animBg="1"/>
      <p:bldP spid="18" grpId="0" animBg="1"/>
      <p:bldP spid="3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476672"/>
            <a:ext cx="705678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Використання презентацій на уроках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AutoShape 2" descr="http://eskhar-school.edu.kh.ua/files2/photogallery/1469/DSC02831.JPG?size=100&amp;height=300&amp;width=3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eskhar-school.edu.kh.ua/files2/photogallery/1469/DSC02831.JPG?size=100&amp;height=300&amp;width=3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82" y="1326333"/>
            <a:ext cx="2898278" cy="21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skhar-school.edu.kh.ua/files2/photogallery/1615/DSC_0231.jpg?size=100&amp;height=300&amp;width=3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70" y="1328640"/>
            <a:ext cx="3890497" cy="21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skhar-school.edu.kh.ua/files2/photogallery/1615/DSC_0155.jpg?size=100&amp;height=300&amp;width=3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8" y="3933056"/>
            <a:ext cx="4146742" cy="23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семинар 11.03.2016\DSC_02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98425"/>
            <a:ext cx="2968222" cy="236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1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3300"/>
      </a:hlink>
      <a:folHlink>
        <a:srgbClr val="A452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361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Юля</cp:lastModifiedBy>
  <cp:revision>60</cp:revision>
  <dcterms:created xsi:type="dcterms:W3CDTF">2014-11-07T17:01:55Z</dcterms:created>
  <dcterms:modified xsi:type="dcterms:W3CDTF">2016-04-05T04:25:13Z</dcterms:modified>
</cp:coreProperties>
</file>