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4" r:id="rId2"/>
    <p:sldId id="257" r:id="rId3"/>
    <p:sldId id="259" r:id="rId4"/>
    <p:sldId id="265" r:id="rId5"/>
    <p:sldId id="266" r:id="rId6"/>
    <p:sldId id="268" r:id="rId7"/>
    <p:sldId id="267" r:id="rId8"/>
    <p:sldId id="269" r:id="rId9"/>
    <p:sldId id="270" r:id="rId10"/>
    <p:sldId id="271" r:id="rId11"/>
    <p:sldId id="278" r:id="rId12"/>
    <p:sldId id="272" r:id="rId13"/>
    <p:sldId id="273" r:id="rId14"/>
    <p:sldId id="274" r:id="rId15"/>
    <p:sldId id="275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8" autoAdjust="0"/>
  </p:normalViewPr>
  <p:slideViewPr>
    <p:cSldViewPr>
      <p:cViewPr>
        <p:scale>
          <a:sx n="107" d="100"/>
          <a:sy n="107" d="100"/>
        </p:scale>
        <p:origin x="-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FBD55-8392-4F89-A5D8-3E76EE8F14D6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04DF3-F881-4B72-A4E4-1831F8761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0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04DF3-F881-4B72-A4E4-1831F876112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7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251-BB3B-454C-9755-E20368D0438C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2200-2BFC-4A8E-ACAE-AA1D4FA9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251-BB3B-454C-9755-E20368D0438C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2200-2BFC-4A8E-ACAE-AA1D4FA9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3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251-BB3B-454C-9755-E20368D0438C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2200-2BFC-4A8E-ACAE-AA1D4FA9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251-BB3B-454C-9755-E20368D0438C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2200-2BFC-4A8E-ACAE-AA1D4FA9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251-BB3B-454C-9755-E20368D0438C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2200-2BFC-4A8E-ACAE-AA1D4FA9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251-BB3B-454C-9755-E20368D0438C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2200-2BFC-4A8E-ACAE-AA1D4FA9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2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251-BB3B-454C-9755-E20368D0438C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2200-2BFC-4A8E-ACAE-AA1D4FA9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3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251-BB3B-454C-9755-E20368D0438C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2200-2BFC-4A8E-ACAE-AA1D4FA9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251-BB3B-454C-9755-E20368D0438C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2200-2BFC-4A8E-ACAE-AA1D4FA9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0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251-BB3B-454C-9755-E20368D0438C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2200-2BFC-4A8E-ACAE-AA1D4FA9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3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251-BB3B-454C-9755-E20368D0438C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2200-2BFC-4A8E-ACAE-AA1D4FA9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0251-BB3B-454C-9755-E20368D0438C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2200-2BFC-4A8E-ACAE-AA1D4FA9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4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371036" y="18049"/>
            <a:ext cx="1772964" cy="6839951"/>
            <a:chOff x="-9276" y="-5651"/>
            <a:chExt cx="2126157" cy="6839951"/>
          </a:xfrm>
        </p:grpSpPr>
        <p:pic>
          <p:nvPicPr>
            <p:cNvPr id="3" name="Picture 3" descr="C:\Users\ТОЛЯ\Desktop\5555555555\201015-f0067-54343163--u3b3f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5" r="30666" b="2750"/>
            <a:stretch/>
          </p:blipFill>
          <p:spPr bwMode="auto">
            <a:xfrm rot="5400000">
              <a:off x="-139557" y="124630"/>
              <a:ext cx="2377443" cy="2116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ТОЛЯ\Desktop\5555555555\201015-f0067-54343163--u3b3f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5" r="30666" b="2750"/>
            <a:stretch/>
          </p:blipFill>
          <p:spPr bwMode="auto">
            <a:xfrm rot="5400000">
              <a:off x="-139557" y="2502073"/>
              <a:ext cx="2377443" cy="2116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ТОЛЯ\Desktop\5555555555\201015-f0067-54343163--u3b3f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5" r="37730" b="2750"/>
            <a:stretch/>
          </p:blipFill>
          <p:spPr bwMode="auto">
            <a:xfrm rot="5400000">
              <a:off x="-9175" y="4708244"/>
              <a:ext cx="2135231" cy="2116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0" y="0"/>
            <a:ext cx="1772964" cy="6839951"/>
            <a:chOff x="-9276" y="-5651"/>
            <a:chExt cx="2126157" cy="6839951"/>
          </a:xfrm>
        </p:grpSpPr>
        <p:pic>
          <p:nvPicPr>
            <p:cNvPr id="7" name="Picture 3" descr="C:\Users\ТОЛЯ\Desktop\5555555555\201015-f0067-54343163--u3b3f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5" r="30666" b="2750"/>
            <a:stretch/>
          </p:blipFill>
          <p:spPr bwMode="auto">
            <a:xfrm rot="5400000">
              <a:off x="-139557" y="124630"/>
              <a:ext cx="2377443" cy="2116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ТОЛЯ\Desktop\5555555555\201015-f0067-54343163--u3b3f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5" r="30666" b="2750"/>
            <a:stretch/>
          </p:blipFill>
          <p:spPr bwMode="auto">
            <a:xfrm rot="5400000">
              <a:off x="-139557" y="2502073"/>
              <a:ext cx="2377443" cy="2116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ТОЛЯ\Desktop\5555555555\201015-f0067-54343163--u3b3f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5" r="37730" b="2750"/>
            <a:stretch/>
          </p:blipFill>
          <p:spPr bwMode="auto">
            <a:xfrm rot="5400000">
              <a:off x="-9175" y="4708244"/>
              <a:ext cx="2135231" cy="2116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7" descr="C:\Users\ТОЛЯ\Desktop\5555555555\1312486457_cov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6536" r="13581" b="76893"/>
          <a:stretch/>
        </p:blipFill>
        <p:spPr bwMode="auto">
          <a:xfrm>
            <a:off x="2404370" y="-12043"/>
            <a:ext cx="4475689" cy="19899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5229" y="2132856"/>
            <a:ext cx="5543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</a:t>
            </a:r>
            <a:r>
              <a:rPr lang="ru-RU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Батьківщина</a:t>
            </a:r>
            <a:r>
              <a:rPr lang="ru-RU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r"/>
            <a:r>
              <a:rPr lang="ru-RU" sz="6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Україна</a:t>
            </a:r>
            <a:endParaRPr lang="ru-RU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304110"/>
            <a:ext cx="63351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Автор: </a:t>
            </a:r>
            <a:r>
              <a:rPr lang="ru-RU" sz="2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Пугачова</a:t>
            </a:r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Юл</a:t>
            </a:r>
            <a:r>
              <a:rPr lang="uk-UA" sz="2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ія</a:t>
            </a:r>
            <a:r>
              <a:rPr lang="uk-UA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Михайлівна, вчитель початкових класів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6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38"/>
            <a:ext cx="6514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err="1" smtClean="0">
                <a:solidFill>
                  <a:srgbClr val="FFFF00"/>
                </a:solidFill>
                <a:latin typeface="Gabriola" panose="04040605051002020D02" pitchFamily="82" charset="0"/>
              </a:rPr>
              <a:t>Рослини</a:t>
            </a:r>
            <a:r>
              <a:rPr lang="ru-RU" sz="8000" dirty="0" smtClean="0">
                <a:solidFill>
                  <a:srgbClr val="FFFF00"/>
                </a:solidFill>
                <a:latin typeface="Gabriola" panose="04040605051002020D02" pitchFamily="82" charset="0"/>
              </a:rPr>
              <a:t> -  </a:t>
            </a:r>
            <a:r>
              <a:rPr lang="ru-RU" sz="8000" dirty="0" err="1" smtClean="0">
                <a:solidFill>
                  <a:srgbClr val="FFFF00"/>
                </a:solidFill>
                <a:latin typeface="Gabriola" panose="04040605051002020D02" pitchFamily="82" charset="0"/>
              </a:rPr>
              <a:t>символи</a:t>
            </a:r>
            <a:endParaRPr lang="ru-RU" sz="8000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http://kotikit.ru/wp-content/uploads/2012/05/pochemu_ver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919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hytum.com/herbs/populus-nigra-l/images/as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dravo-bravo.ru/wp-content/uploads/2014/01/Kalina-polza-i-v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61048"/>
            <a:ext cx="409191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reempics.com/img/picture/Apr/11/e0993951bc90cf1d7109210e659280cf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98694"/>
            <a:ext cx="3960440" cy="24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1"/>
            <a:ext cx="7167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</a:t>
            </a:r>
            <a:r>
              <a:rPr lang="ru-RU" sz="4400" u="sng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  <a:r>
              <a:rPr lang="uk-UA" sz="4400" u="sng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єднай частини прислів’їв</a:t>
            </a:r>
            <a:endParaRPr lang="ru-RU" sz="4400" u="sng" dirty="0"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4290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FFFF00"/>
                </a:solidFill>
              </a:rPr>
              <a:t>Батьківщина - мати ,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2256" y="4645843"/>
            <a:ext cx="37905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FFFF00"/>
                </a:solidFill>
              </a:rPr>
              <a:t>умій за неї постояти </a:t>
            </a:r>
            <a:r>
              <a:rPr lang="uk-UA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918573"/>
            <a:ext cx="471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 </a:t>
            </a:r>
            <a:r>
              <a:rPr lang="uk-UA" sz="3600" dirty="0">
                <a:solidFill>
                  <a:srgbClr val="FFFF00"/>
                </a:solidFill>
              </a:rPr>
              <a:t>Людина без Вітчизни ,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3306" y="1073039"/>
            <a:ext cx="422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FFFF00"/>
                </a:solidFill>
              </a:rPr>
              <a:t>як соловей без пісні.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782669"/>
            <a:ext cx="3102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FFFF00"/>
                </a:solidFill>
              </a:rPr>
              <a:t>Всюди добре ,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7877" y="3718773"/>
            <a:ext cx="3946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FFFF00"/>
                </a:solidFill>
              </a:rPr>
              <a:t>а вдома найкраще.</a:t>
            </a:r>
            <a:endParaRPr lang="ru-RU" sz="36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718773"/>
            <a:ext cx="3441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FFFF00"/>
                </a:solidFill>
              </a:rPr>
              <a:t>Кожному мила ,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2863" y="1894332"/>
            <a:ext cx="3047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FFFF00"/>
                </a:solidFill>
              </a:rPr>
              <a:t>рідна сторона.</a:t>
            </a:r>
            <a:endParaRPr lang="ru-RU" sz="36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4725144"/>
            <a:ext cx="338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 </a:t>
            </a:r>
            <a:r>
              <a:rPr lang="uk-UA" sz="3600" dirty="0">
                <a:solidFill>
                  <a:srgbClr val="FFFF00"/>
                </a:solidFill>
              </a:rPr>
              <a:t>За рідний край,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2863" y="2782669"/>
            <a:ext cx="2876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FFFF00"/>
                </a:solidFill>
              </a:rPr>
              <a:t>життя віддай.</a:t>
            </a:r>
            <a:endParaRPr lang="ru-RU" sz="36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27281" y="1268760"/>
            <a:ext cx="0" cy="1087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27281" y="1268760"/>
            <a:ext cx="0" cy="4238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27281" y="1073039"/>
            <a:ext cx="0" cy="429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27281" y="1268760"/>
            <a:ext cx="0" cy="41027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52"/>
            <a:ext cx="9192034" cy="689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5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Сторінка</a:t>
            </a:r>
            <a:r>
              <a:rPr lang="uk-UA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«Розумників»</a:t>
            </a:r>
            <a:endParaRPr lang="ru-RU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27995"/>
            <a:ext cx="3758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Карпати, Кримські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407" y="1919810"/>
            <a:ext cx="3461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00B0F0"/>
                </a:solidFill>
              </a:rPr>
              <a:t>Говерла (2061 м)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507414"/>
            <a:ext cx="375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Чорне та Азовське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477" y="3073315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00B0F0"/>
                </a:solidFill>
              </a:rPr>
              <a:t>Дніпро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405" y="3759324"/>
            <a:ext cx="2612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Конституція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842" y="4407898"/>
            <a:ext cx="2418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00B0F0"/>
                </a:solidFill>
              </a:rPr>
              <a:t>Українська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0880" y="1381201"/>
            <a:ext cx="3975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Тараса Григоровича</a:t>
            </a:r>
          </a:p>
          <a:p>
            <a:r>
              <a:rPr lang="uk-UA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           Шевченка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5679" y="2507413"/>
            <a:ext cx="3482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00B0F0"/>
                </a:solidFill>
              </a:rPr>
              <a:t>День Конституції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5679" y="3220715"/>
            <a:ext cx="4115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лакить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небес і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стигле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золото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ланів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8736" y="4344099"/>
            <a:ext cx="3719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00B0F0"/>
                </a:solidFill>
              </a:rPr>
              <a:t>Петро Порошенко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3" y="0"/>
            <a:ext cx="9192034" cy="689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Сторінка</a:t>
            </a:r>
            <a:r>
              <a:rPr lang="uk-UA" sz="6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/>
            <a:r>
              <a:rPr lang="uk-UA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«Здорові діти </a:t>
            </a:r>
          </a:p>
          <a:p>
            <a:pPr algn="ctr"/>
            <a:r>
              <a:rPr lang="uk-UA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країни»</a:t>
            </a:r>
            <a:endParaRPr lang="ru-RU" sz="8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6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9" y="0"/>
            <a:ext cx="9192034" cy="689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61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Сторінка</a:t>
            </a:r>
            <a:r>
              <a:rPr lang="uk-UA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«Міста нашої держави» 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s.inyourpocket.com/gallery/181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8134"/>
            <a:ext cx="3816424" cy="233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878134"/>
            <a:ext cx="1285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ykharkov.info/wp-content/uploads/2012/10/zerkalnaya_struya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6073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3927" y="1556792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m.io.ua/img_aa/medium/2244/73/224473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7" y="3351058"/>
            <a:ext cx="3798774" cy="25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5292468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угуїв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4.bp.blogspot.com/-d4ulMTXEFNw/UGH0qv20H5I/AAAAAAAALGc/Eh2gVPVIhDc/s1600/Kayaks_Severskiy_Donets-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21" y="3407742"/>
            <a:ext cx="3976919" cy="26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59385" y="3573016"/>
            <a:ext cx="119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Есхар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3" y="0"/>
            <a:ext cx="9192034" cy="689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Сторінка</a:t>
            </a:r>
            <a:r>
              <a:rPr lang="uk-UA" sz="7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/>
            <a:r>
              <a:rPr lang="uk-UA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8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Літеретурна</a:t>
            </a:r>
            <a:r>
              <a:rPr lang="uk-UA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3" y="0"/>
            <a:ext cx="9192034" cy="689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1369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Сторінка</a:t>
            </a:r>
            <a:r>
              <a:rPr lang="uk-UA" sz="6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/>
            <a:r>
              <a:rPr lang="uk-UA" sz="5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8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Цікавинки</a:t>
            </a:r>
            <a:r>
              <a:rPr lang="uk-UA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Україну»</a:t>
            </a:r>
            <a:endParaRPr lang="ru-RU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3" y="0"/>
            <a:ext cx="9192034" cy="689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Сторінка</a:t>
            </a:r>
            <a:r>
              <a:rPr lang="uk-UA" sz="6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/>
            <a:r>
              <a:rPr lang="uk-UA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9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«Підсумкова»</a:t>
            </a:r>
            <a:endParaRPr lang="ru-RU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5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3" y="0"/>
            <a:ext cx="9192034" cy="689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0528" y="1268760"/>
            <a:ext cx="10246972" cy="264687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uk-UA" sz="1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Молодці!</a:t>
            </a:r>
            <a:endParaRPr lang="ru-RU" sz="1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look.com.ua/pic/201210/1600x1200/look.com.ua-60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        </a:t>
            </a:r>
            <a:r>
              <a:rPr lang="uk-UA" sz="3600" dirty="0" smtClean="0">
                <a:solidFill>
                  <a:srgbClr val="FF0000"/>
                </a:solidFill>
              </a:rPr>
              <a:t>У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>
                <a:solidFill>
                  <a:schemeClr val="bg1"/>
                </a:solidFill>
              </a:rPr>
              <a:t>всіх людей одна святиня ,</a:t>
            </a:r>
            <a:endParaRPr lang="ru-RU" sz="3600" dirty="0">
              <a:solidFill>
                <a:schemeClr val="bg1"/>
              </a:solidFill>
            </a:endParaRPr>
          </a:p>
          <a:p>
            <a:r>
              <a:rPr lang="uk-UA" sz="3600" dirty="0">
                <a:solidFill>
                  <a:schemeClr val="bg1"/>
                </a:solidFill>
              </a:rPr>
              <a:t>       </a:t>
            </a:r>
            <a:r>
              <a:rPr lang="uk-UA" sz="3600" dirty="0" smtClean="0">
                <a:solidFill>
                  <a:srgbClr val="FF0000"/>
                </a:solidFill>
              </a:rPr>
              <a:t>К</a:t>
            </a:r>
            <a:r>
              <a:rPr lang="uk-UA" sz="3600" dirty="0" smtClean="0">
                <a:solidFill>
                  <a:schemeClr val="bg1"/>
                </a:solidFill>
              </a:rPr>
              <a:t>уди </a:t>
            </a:r>
            <a:r>
              <a:rPr lang="uk-UA" sz="3600" dirty="0">
                <a:solidFill>
                  <a:schemeClr val="bg1"/>
                </a:solidFill>
              </a:rPr>
              <a:t>не глянь ,де не спитай ,</a:t>
            </a:r>
            <a:endParaRPr lang="ru-RU" sz="3600" dirty="0">
              <a:solidFill>
                <a:schemeClr val="bg1"/>
              </a:solidFill>
            </a:endParaRPr>
          </a:p>
          <a:p>
            <a:r>
              <a:rPr lang="uk-UA" sz="3600" dirty="0">
                <a:solidFill>
                  <a:schemeClr val="bg1"/>
                </a:solidFill>
              </a:rPr>
              <a:t>      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Р</a:t>
            </a:r>
            <a:r>
              <a:rPr lang="uk-UA" sz="3600" dirty="0" smtClean="0">
                <a:solidFill>
                  <a:schemeClr val="bg1"/>
                </a:solidFill>
              </a:rPr>
              <a:t>ідніша </a:t>
            </a:r>
            <a:r>
              <a:rPr lang="uk-UA" sz="3600" dirty="0">
                <a:solidFill>
                  <a:schemeClr val="bg1"/>
                </a:solidFill>
              </a:rPr>
              <a:t>їм своя пустиня ,</a:t>
            </a:r>
            <a:endParaRPr lang="ru-RU" sz="3600" dirty="0">
              <a:solidFill>
                <a:schemeClr val="bg1"/>
              </a:solidFill>
            </a:endParaRPr>
          </a:p>
          <a:p>
            <a:r>
              <a:rPr lang="uk-UA" sz="3600" dirty="0">
                <a:solidFill>
                  <a:schemeClr val="bg1"/>
                </a:solidFill>
              </a:rPr>
              <a:t>       </a:t>
            </a:r>
            <a:r>
              <a:rPr lang="uk-UA" sz="3600" dirty="0" smtClean="0">
                <a:solidFill>
                  <a:srgbClr val="FF0000"/>
                </a:solidFill>
              </a:rPr>
              <a:t>А</a:t>
            </a:r>
            <a:r>
              <a:rPr lang="uk-UA" sz="3600" dirty="0" smtClean="0">
                <a:solidFill>
                  <a:schemeClr val="bg1"/>
                </a:solidFill>
              </a:rPr>
              <a:t>ніж </a:t>
            </a:r>
            <a:r>
              <a:rPr lang="uk-UA" sz="3600" dirty="0">
                <a:solidFill>
                  <a:schemeClr val="bg1"/>
                </a:solidFill>
              </a:rPr>
              <a:t>земний в чужині край .</a:t>
            </a:r>
            <a:endParaRPr lang="ru-RU" sz="3600" dirty="0">
              <a:solidFill>
                <a:schemeClr val="bg1"/>
              </a:solidFill>
            </a:endParaRPr>
          </a:p>
          <a:p>
            <a:r>
              <a:rPr lang="uk-UA" sz="3600" dirty="0">
                <a:solidFill>
                  <a:srgbClr val="FF0000"/>
                </a:solidFill>
              </a:rPr>
              <a:t>      </a:t>
            </a:r>
            <a:r>
              <a:rPr lang="uk-UA" sz="3600" dirty="0" smtClean="0">
                <a:solidFill>
                  <a:srgbClr val="FF0000"/>
                </a:solidFill>
              </a:rPr>
              <a:t> Ї</a:t>
            </a:r>
            <a:r>
              <a:rPr lang="uk-UA" sz="3600" dirty="0" smtClean="0">
                <a:solidFill>
                  <a:schemeClr val="bg1"/>
                </a:solidFill>
              </a:rPr>
              <a:t>м </a:t>
            </a:r>
            <a:r>
              <a:rPr lang="uk-UA" sz="3600" dirty="0">
                <a:solidFill>
                  <a:schemeClr val="bg1"/>
                </a:solidFill>
              </a:rPr>
              <a:t>красить все їх рідний край.</a:t>
            </a:r>
            <a:endParaRPr lang="ru-RU" sz="3600" dirty="0">
              <a:solidFill>
                <a:schemeClr val="bg1"/>
              </a:solidFill>
            </a:endParaRPr>
          </a:p>
          <a:p>
            <a:r>
              <a:rPr lang="uk-UA" sz="3600" dirty="0">
                <a:solidFill>
                  <a:schemeClr val="bg1"/>
                </a:solidFill>
              </a:rPr>
              <a:t>       </a:t>
            </a:r>
            <a:r>
              <a:rPr lang="uk-UA" sz="3600" dirty="0" smtClean="0">
                <a:solidFill>
                  <a:srgbClr val="FF0000"/>
                </a:solidFill>
              </a:rPr>
              <a:t>Н</a:t>
            </a:r>
            <a:r>
              <a:rPr lang="uk-UA" sz="3600" dirty="0" smtClean="0">
                <a:solidFill>
                  <a:schemeClr val="bg1"/>
                </a:solidFill>
              </a:rPr>
              <a:t>ема </a:t>
            </a:r>
            <a:r>
              <a:rPr lang="uk-UA" sz="3600" dirty="0">
                <a:solidFill>
                  <a:schemeClr val="bg1"/>
                </a:solidFill>
              </a:rPr>
              <a:t>без кореня рослини ,</a:t>
            </a:r>
            <a:endParaRPr lang="ru-RU" sz="3600" dirty="0">
              <a:solidFill>
                <a:schemeClr val="bg1"/>
              </a:solidFill>
            </a:endParaRPr>
          </a:p>
          <a:p>
            <a:r>
              <a:rPr lang="uk-UA" sz="3600" dirty="0">
                <a:solidFill>
                  <a:schemeClr val="bg1"/>
                </a:solidFill>
              </a:rPr>
              <a:t>       </a:t>
            </a:r>
            <a:r>
              <a:rPr lang="uk-UA" sz="3600" dirty="0" smtClean="0">
                <a:solidFill>
                  <a:srgbClr val="FF0000"/>
                </a:solidFill>
              </a:rPr>
              <a:t>А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>
                <a:solidFill>
                  <a:schemeClr val="bg1"/>
                </a:solidFill>
              </a:rPr>
              <a:t>нас </a:t>
            </a:r>
            <a:r>
              <a:rPr lang="uk-UA" sz="3600" dirty="0" smtClean="0">
                <a:solidFill>
                  <a:schemeClr val="bg1"/>
                </a:solidFill>
              </a:rPr>
              <a:t>, </a:t>
            </a:r>
            <a:r>
              <a:rPr lang="uk-UA" sz="3600" dirty="0">
                <a:solidFill>
                  <a:schemeClr val="bg1"/>
                </a:solidFill>
              </a:rPr>
              <a:t>людей, без Батьківщини.   </a:t>
            </a:r>
            <a:endParaRPr lang="ru-RU" sz="36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4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3" y="0"/>
            <a:ext cx="9192034" cy="689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8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Сторінка </a:t>
            </a:r>
          </a:p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uk-UA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«Наукова»</a:t>
            </a:r>
            <a:endParaRPr lang="ru-RU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>
            <a:off x="7041030" y="5301208"/>
            <a:ext cx="2006716" cy="140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>
            <a:off x="7020272" y="188640"/>
            <a:ext cx="2006716" cy="140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4837" y="332657"/>
            <a:ext cx="5623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>
                <a:solidFill>
                  <a:srgbClr val="FF0000"/>
                </a:solidFill>
              </a:rPr>
              <a:t>Територія </a:t>
            </a:r>
            <a:r>
              <a:rPr lang="uk-UA" sz="2000" dirty="0">
                <a:solidFill>
                  <a:srgbClr val="FF0000"/>
                </a:solidFill>
              </a:rPr>
              <a:t>України розташована в </a:t>
            </a:r>
            <a:r>
              <a:rPr lang="uk-UA" sz="2000" dirty="0" err="1">
                <a:solidFill>
                  <a:srgbClr val="FF0000"/>
                </a:solidFill>
              </a:rPr>
              <a:t>Південно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smtClean="0">
                <a:solidFill>
                  <a:srgbClr val="FF0000"/>
                </a:solidFill>
              </a:rPr>
              <a:t>– Східній  Європі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9141" y="1124745"/>
            <a:ext cx="5610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Кількість населення України становить приблизно 48 мільйонів людей 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1916833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Наша держава займає територію в 603,7 тисячі квадратних кілометрів.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03648" y="2708921"/>
            <a:ext cx="59766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srgbClr val="FF0000"/>
                </a:solidFill>
              </a:rPr>
              <a:t>Протяжність державного кордону України становить  </a:t>
            </a:r>
            <a:r>
              <a:rPr lang="uk-UA" sz="2000" dirty="0" smtClean="0">
                <a:solidFill>
                  <a:srgbClr val="FF0000"/>
                </a:solidFill>
              </a:rPr>
              <a:t>7 </a:t>
            </a:r>
            <a:r>
              <a:rPr lang="uk-UA" sz="2000" dirty="0">
                <a:solidFill>
                  <a:srgbClr val="FF0000"/>
                </a:solidFill>
              </a:rPr>
              <a:t>590км,із них на морські кордони припадає 1 959 км.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3645023"/>
            <a:ext cx="53103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uk-UA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Нашими </a:t>
            </a:r>
            <a:r>
              <a:rPr lang="uk-UA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найближчими сусідами є росіяни,білоруси, </a:t>
            </a:r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поляки,болгари,чехи, </a:t>
            </a:r>
            <a:r>
              <a:rPr lang="uk-UA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словаки,румуни, молдавани.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5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>
            <a:off x="7020272" y="188640"/>
            <a:ext cx="2006716" cy="140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188640"/>
            <a:ext cx="5310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0070C0"/>
                </a:solidFill>
                <a:cs typeface="Arabic Typesetting" panose="03020402040406030203" pitchFamily="66" charset="-78"/>
              </a:rPr>
              <a:t>Україна – це держава. Вона має свою Конституцію – Основний Закон,тобто правила за якими живуть українці. Її прийнято Верховною Радою України </a:t>
            </a:r>
          </a:p>
          <a:p>
            <a:pPr lvl="0"/>
            <a:r>
              <a:rPr lang="uk-UA" sz="2400" b="1" dirty="0">
                <a:solidFill>
                  <a:srgbClr val="FF0000"/>
                </a:solidFill>
                <a:cs typeface="Arabic Typesetting" panose="03020402040406030203" pitchFamily="66" charset="-78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cs typeface="Arabic Typesetting" panose="03020402040406030203" pitchFamily="66" charset="-78"/>
              </a:rPr>
              <a:t>         28 червня 1991 року.</a:t>
            </a:r>
            <a:endParaRPr lang="ru-RU" sz="2400" b="1" dirty="0">
              <a:solidFill>
                <a:srgbClr val="FF0000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998693"/>
            <a:ext cx="531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>
                <a:solidFill>
                  <a:srgbClr val="FF0000"/>
                </a:solidFill>
              </a:rPr>
              <a:t>24 серпня 1991 року </a:t>
            </a:r>
            <a:r>
              <a:rPr lang="uk-UA" sz="2400" b="1" dirty="0">
                <a:solidFill>
                  <a:srgbClr val="0070C0"/>
                </a:solidFill>
              </a:rPr>
              <a:t>прийнято Акт проголошення незалежності України.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737918"/>
            <a:ext cx="516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>
                <a:solidFill>
                  <a:srgbClr val="0070C0"/>
                </a:solidFill>
              </a:rPr>
              <a:t>Україна є суверенною , незалежною, демократичною, соціальною , правовою державою.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3" y="0"/>
            <a:ext cx="9192034" cy="689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7560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Сторінка  </a:t>
            </a:r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uk-UA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«Державні  </a:t>
            </a:r>
          </a:p>
          <a:p>
            <a:r>
              <a:rPr lang="uk-UA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символи»</a:t>
            </a:r>
            <a:endParaRPr lang="ru-RU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8002760" y="11898"/>
            <a:ext cx="1264550" cy="6858003"/>
            <a:chOff x="-17376" y="-2"/>
            <a:chExt cx="1781066" cy="6858003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68771"/>
              </p:ext>
            </p:extLst>
          </p:nvPr>
        </p:nvGraphicFramePr>
        <p:xfrm>
          <a:off x="1547660" y="1397000"/>
          <a:ext cx="6072346" cy="3544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</a:tblGrid>
              <a:tr h="50631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631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6310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631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6310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6310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6310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75613"/>
              </p:ext>
            </p:extLst>
          </p:nvPr>
        </p:nvGraphicFramePr>
        <p:xfrm>
          <a:off x="3275856" y="1412776"/>
          <a:ext cx="4337390" cy="549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</a:tblGrid>
              <a:tr h="54971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23495"/>
              </p:ext>
            </p:extLst>
          </p:nvPr>
        </p:nvGraphicFramePr>
        <p:xfrm>
          <a:off x="1979712" y="1916832"/>
          <a:ext cx="4771129" cy="50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</a:tblGrid>
              <a:tr h="50631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38431"/>
              </p:ext>
            </p:extLst>
          </p:nvPr>
        </p:nvGraphicFramePr>
        <p:xfrm>
          <a:off x="2861621" y="2420888"/>
          <a:ext cx="1734956" cy="50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39"/>
                <a:gridCol w="433739"/>
                <a:gridCol w="433739"/>
                <a:gridCol w="433739"/>
              </a:tblGrid>
              <a:tr h="50631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875382"/>
              </p:ext>
            </p:extLst>
          </p:nvPr>
        </p:nvGraphicFramePr>
        <p:xfrm>
          <a:off x="1979712" y="2909299"/>
          <a:ext cx="4337390" cy="50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  <a:gridCol w="433739"/>
              </a:tblGrid>
              <a:tr h="50631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75254"/>
              </p:ext>
            </p:extLst>
          </p:nvPr>
        </p:nvGraphicFramePr>
        <p:xfrm>
          <a:off x="2896240" y="3394851"/>
          <a:ext cx="1734956" cy="50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39"/>
                <a:gridCol w="433739"/>
                <a:gridCol w="433739"/>
                <a:gridCol w="433739"/>
              </a:tblGrid>
              <a:tr h="50631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93742"/>
              </p:ext>
            </p:extLst>
          </p:nvPr>
        </p:nvGraphicFramePr>
        <p:xfrm>
          <a:off x="2483768" y="3933056"/>
          <a:ext cx="1734956" cy="50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39"/>
                <a:gridCol w="433739"/>
                <a:gridCol w="433739"/>
                <a:gridCol w="433739"/>
              </a:tblGrid>
              <a:tr h="50631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233331"/>
              </p:ext>
            </p:extLst>
          </p:nvPr>
        </p:nvGraphicFramePr>
        <p:xfrm>
          <a:off x="2843808" y="4437112"/>
          <a:ext cx="2602434" cy="50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39"/>
                <a:gridCol w="433739"/>
                <a:gridCol w="433739"/>
                <a:gridCol w="433739"/>
                <a:gridCol w="433739"/>
                <a:gridCol w="433739"/>
              </a:tblGrid>
              <a:tr h="50631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4836" y="620688"/>
            <a:ext cx="664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1. Хто </a:t>
            </a:r>
            <a:r>
              <a:rPr lang="uk-UA" sz="3600" dirty="0">
                <a:solidFill>
                  <a:srgbClr val="FF0000"/>
                </a:solidFill>
              </a:rPr>
              <a:t>автор слів </a:t>
            </a:r>
            <a:r>
              <a:rPr lang="uk-UA" sz="3600" dirty="0" smtClean="0">
                <a:solidFill>
                  <a:srgbClr val="FF0000"/>
                </a:solidFill>
              </a:rPr>
              <a:t>Гімну України?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4615" y="622429"/>
            <a:ext cx="6589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2. Край </a:t>
            </a:r>
            <a:r>
              <a:rPr lang="uk-UA" sz="3600" dirty="0">
                <a:solidFill>
                  <a:srgbClr val="FF0000"/>
                </a:solidFill>
              </a:rPr>
              <a:t>де народились і живете?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622429"/>
            <a:ext cx="674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3. Знак </a:t>
            </a:r>
            <a:r>
              <a:rPr lang="uk-UA" sz="3200" dirty="0">
                <a:solidFill>
                  <a:srgbClr val="FF0000"/>
                </a:solidFill>
              </a:rPr>
              <a:t>,що символізує міць держави</a:t>
            </a:r>
            <a:r>
              <a:rPr lang="uk-UA" sz="3600" dirty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5596" y="391177"/>
            <a:ext cx="3559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5. Столиця </a:t>
            </a:r>
            <a:r>
              <a:rPr lang="uk-UA" sz="3200" dirty="0">
                <a:solidFill>
                  <a:srgbClr val="FF0000"/>
                </a:solidFill>
              </a:rPr>
              <a:t>України.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4650" y="404664"/>
            <a:ext cx="5729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6. Найголовніша </a:t>
            </a:r>
            <a:r>
              <a:rPr lang="uk-UA" sz="3200" b="1" dirty="0">
                <a:solidFill>
                  <a:srgbClr val="FF0000"/>
                </a:solidFill>
              </a:rPr>
              <a:t>пісня України.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9919" y="562073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4650" y="238907"/>
            <a:ext cx="5729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4. Людина </a:t>
            </a:r>
            <a:r>
              <a:rPr lang="uk-UA" sz="2400" dirty="0">
                <a:solidFill>
                  <a:srgbClr val="FF0000"/>
                </a:solidFill>
              </a:rPr>
              <a:t>,яка належить до певної держави, підпорядковується законам,перебуває під її захистом.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83" y="407743"/>
            <a:ext cx="6371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7. Один </a:t>
            </a:r>
            <a:r>
              <a:rPr lang="uk-UA" sz="3600" dirty="0">
                <a:solidFill>
                  <a:srgbClr val="FF0000"/>
                </a:solidFill>
              </a:rPr>
              <a:t>із державних символів.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3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3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4" grpId="2"/>
      <p:bldP spid="14" grpId="0" build="allAtOnce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3" y="0"/>
            <a:ext cx="9192034" cy="689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980728"/>
            <a:ext cx="77768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Сторінка</a:t>
            </a:r>
            <a:r>
              <a:rPr lang="uk-UA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4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uk-UA" sz="4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«НАРОДНА          </a:t>
            </a:r>
          </a:p>
          <a:p>
            <a:r>
              <a:rPr lang="uk-UA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СКАРБНИЧКА»</a:t>
            </a:r>
            <a:endParaRPr lang="ru-RU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9071" y="404664"/>
            <a:ext cx="5842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err="1" smtClean="0">
                <a:solidFill>
                  <a:srgbClr val="FFFF00"/>
                </a:solidFill>
              </a:rPr>
              <a:t>Народн</a:t>
            </a:r>
            <a:r>
              <a:rPr lang="uk-UA" sz="6000" dirty="0" smtClean="0">
                <a:solidFill>
                  <a:srgbClr val="FFFF00"/>
                </a:solidFill>
              </a:rPr>
              <a:t>і</a:t>
            </a:r>
            <a:r>
              <a:rPr lang="ru-RU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 err="1" smtClean="0">
                <a:solidFill>
                  <a:srgbClr val="FFFF00"/>
                </a:solidFill>
              </a:rPr>
              <a:t>символи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kupisuvenir.com.ua/published/publicdata/KUPISUVENIR/attachments/SC/products_pictures/rushnik-dsp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0327"/>
            <a:ext cx="3672408" cy="36724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xtLst/>
        </p:spPr>
      </p:pic>
      <p:pic>
        <p:nvPicPr>
          <p:cNvPr id="1028" name="Picture 4" descr="http://proxy11.media.online.ua/uol/r3-007418c676/512c07fa259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2492896"/>
            <a:ext cx="4381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352</TotalTime>
  <Words>439</Words>
  <Application>Microsoft Office PowerPoint</Application>
  <PresentationFormat>Экран (4:3)</PresentationFormat>
  <Paragraphs>140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«Наша Батьківщина - Україна»</dc:title>
  <dc:creator>Юля</dc:creator>
  <cp:lastModifiedBy>Юля</cp:lastModifiedBy>
  <cp:revision>40</cp:revision>
  <dcterms:created xsi:type="dcterms:W3CDTF">2015-08-15T11:54:48Z</dcterms:created>
  <dcterms:modified xsi:type="dcterms:W3CDTF">2016-01-09T12:20:24Z</dcterms:modified>
</cp:coreProperties>
</file>